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sldIdLst>
    <p:sldId id="256" r:id="rId2"/>
    <p:sldId id="257" r:id="rId3"/>
    <p:sldId id="264" r:id="rId4"/>
    <p:sldId id="259" r:id="rId5"/>
    <p:sldId id="261" r:id="rId6"/>
    <p:sldId id="260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63"/>
    <a:srgbClr val="C63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5EB9F-1555-9C41-B279-445518348362}" v="68" dt="2018-02-02T07:52:56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 you name a female Asian American business leader? 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15385240366147"/>
          <c:y val="2.08844102960565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63538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61-4DF6-9ADB-AE6D2236B604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61-4DF6-9ADB-AE6D2236B60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61-4DF6-9ADB-AE6D2236B604}"/>
              </c:ext>
            </c:extLst>
          </c:dPt>
          <c:dPt>
            <c:idx val="3"/>
            <c:bubble3D val="0"/>
            <c:spPr>
              <a:solidFill>
                <a:srgbClr val="C6353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61-4DF6-9ADB-AE6D2236B604}"/>
              </c:ext>
            </c:extLst>
          </c:dPt>
          <c:dLbls>
            <c:dLbl>
              <c:idx val="0"/>
              <c:layout>
                <c:manualLayout>
                  <c:x val="-0.27696347822921802"/>
                  <c:y val="1.47334643021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1-4DF6-9ADB-AE6D2236B604}"/>
                </c:ext>
              </c:extLst>
            </c:dLbl>
            <c:dLbl>
              <c:idx val="1"/>
              <c:layout>
                <c:manualLayout>
                  <c:x val="6.3780015300547804E-2"/>
                  <c:y val="1.917108377592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1-4DF6-9ADB-AE6D2236B604}"/>
                </c:ext>
              </c:extLst>
            </c:dLbl>
            <c:dLbl>
              <c:idx val="2"/>
              <c:layout>
                <c:manualLayout>
                  <c:x val="0.115103636187551"/>
                  <c:y val="0.1274830155309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61-4DF6-9ADB-AE6D2236B6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Michelle Pham</c:v>
                </c:pt>
                <c:pt idx="1">
                  <c:v>Vera Wang</c:v>
                </c:pt>
                <c:pt idx="2">
                  <c:v>Anna Akana</c:v>
                </c:pt>
                <c:pt idx="3">
                  <c:v>N/A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61-4DF6-9ADB-AE6D2236B6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 you name a few famous business</a:t>
            </a:r>
            <a:r>
              <a:rPr lang="en-US" baseline="0"/>
              <a:t> leaders?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B84-4AF1-879E-236B844F8FD4}"/>
              </c:ext>
            </c:extLst>
          </c:dPt>
          <c:dPt>
            <c:idx val="1"/>
            <c:bubble3D val="0"/>
            <c:spPr>
              <a:solidFill>
                <a:srgbClr val="C6353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B84-4AF1-879E-236B844F8F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B84-4AF1-879E-236B844F8FD4}"/>
              </c:ext>
            </c:extLst>
          </c:dPt>
          <c:dPt>
            <c:idx val="3"/>
            <c:bubble3D val="0"/>
            <c:spPr>
              <a:solidFill>
                <a:srgbClr val="F9D36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B84-4AF1-879E-236B844F8FD4}"/>
              </c:ext>
            </c:extLst>
          </c:dPt>
          <c:dLbls>
            <c:dLbl>
              <c:idx val="0"/>
              <c:layout>
                <c:manualLayout>
                  <c:x val="-4.7986779430349E-2"/>
                  <c:y val="0.114825617481854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84-4AF1-879E-236B844F8FD4}"/>
                </c:ext>
              </c:extLst>
            </c:dLbl>
            <c:dLbl>
              <c:idx val="2"/>
              <c:layout>
                <c:manualLayout>
                  <c:x val="8.5753864100320806E-2"/>
                  <c:y val="9.49781733309394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4-4AF1-879E-236B844F8FD4}"/>
                </c:ext>
              </c:extLst>
            </c:dLbl>
            <c:dLbl>
              <c:idx val="3"/>
              <c:layout>
                <c:manualLayout>
                  <c:x val="-0.129676916540517"/>
                  <c:y val="2.38169119243415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4-4AF1-879E-236B844F8FD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Mark Zuckerburg</c:v>
                </c:pt>
                <c:pt idx="1">
                  <c:v>Bill Gates</c:v>
                </c:pt>
                <c:pt idx="2">
                  <c:v>Steve Jobs</c:v>
                </c:pt>
                <c:pt idx="3">
                  <c:v>Elon Musk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84-4AF1-879E-236B844F8F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6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9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4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0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BDAAA5-84B1-4147-B389-1D7CE2251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60" y="-156456"/>
            <a:ext cx="8051727" cy="5027613"/>
          </a:xfrm>
        </p:spPr>
        <p:txBody>
          <a:bodyPr anchor="ctr">
            <a:normAutofit/>
          </a:bodyPr>
          <a:lstStyle/>
          <a:p>
            <a:pPr algn="r"/>
            <a:r>
              <a:rPr lang="en-US" sz="6200">
                <a:latin typeface="Times New Roman"/>
                <a:cs typeface="Times New Roman"/>
              </a:rPr>
              <a:t>Intro to Business Presentation</a:t>
            </a:r>
            <a:br>
              <a:rPr lang="en-US">
                <a:latin typeface="+mj-ea"/>
                <a:cs typeface="+mj-ea"/>
              </a:rPr>
            </a:br>
            <a:br>
              <a:rPr lang="en-US">
                <a:latin typeface="+mj-ea"/>
                <a:cs typeface="+mj-ea"/>
              </a:rPr>
            </a:br>
            <a:r>
              <a:rPr lang="en-US" sz="4700">
                <a:latin typeface="Times New Roman"/>
                <a:ea typeface="Tahoma"/>
                <a:cs typeface="Times New Roman"/>
              </a:rPr>
              <a:t>What</a:t>
            </a:r>
            <a:r>
              <a:rPr lang="en-US" sz="4700">
                <a:solidFill>
                  <a:srgbClr val="FFFFFF"/>
                </a:solidFill>
                <a:latin typeface="Times New Roman"/>
                <a:ea typeface="Tahoma"/>
                <a:cs typeface="Times New Roman"/>
              </a:rPr>
              <a:t> does FBLA mean to me?</a:t>
            </a:r>
            <a:r>
              <a:rPr lang="en-US" sz="4700">
                <a:solidFill>
                  <a:srgbClr val="D8D8D8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100" y="-156456"/>
            <a:ext cx="3858401" cy="5869869"/>
          </a:xfrm>
        </p:spPr>
        <p:txBody>
          <a:bodyPr anchor="ctr">
            <a:normAutofit/>
          </a:bodyPr>
          <a:lstStyle/>
          <a:p>
            <a:pPr algn="l"/>
            <a:endParaRPr lang="en-US" sz="2800" i="1">
              <a:solidFill>
                <a:srgbClr val="FFFFFF"/>
              </a:solidFill>
            </a:endParaRPr>
          </a:p>
          <a:p>
            <a:pPr algn="l"/>
            <a:r>
              <a:rPr lang="en-US" sz="2800" i="1">
                <a:solidFill>
                  <a:srgbClr val="FFFFFF"/>
                </a:solidFill>
              </a:rPr>
              <a:t>Helen Tran</a:t>
            </a:r>
            <a:endParaRPr lang="en-US" sz="2800" i="1"/>
          </a:p>
          <a:p>
            <a:pPr algn="l"/>
            <a:r>
              <a:rPr lang="en-US" sz="2800" i="1">
                <a:solidFill>
                  <a:srgbClr val="FFFFFF"/>
                </a:solidFill>
              </a:rPr>
              <a:t>Monica Yu</a:t>
            </a:r>
          </a:p>
          <a:p>
            <a:pPr algn="l"/>
            <a:r>
              <a:rPr lang="en-US" sz="2800" i="1">
                <a:solidFill>
                  <a:srgbClr val="FFFFFF"/>
                </a:solidFill>
              </a:rPr>
              <a:t>Jennie Ha</a:t>
            </a:r>
            <a:endParaRPr lang="en-US" sz="2800" i="1"/>
          </a:p>
        </p:txBody>
      </p:sp>
      <p:pic>
        <p:nvPicPr>
          <p:cNvPr id="11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50F66BC-4900-466E-BA23-2F83BD54F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4048125"/>
            <a:ext cx="3385635" cy="27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0787-2235-41C2-9514-ADB8A4578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738" y="514350"/>
            <a:ext cx="10316113" cy="2128838"/>
          </a:xfrm>
          <a:ln w="12700">
            <a:solidFill>
              <a:schemeClr val="tx2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Batang"/>
                <a:ea typeface="Batang"/>
                <a:cs typeface="Courier New"/>
              </a:rPr>
              <a:t>Can you name a few famous individuals that have impacted your views on the world of business?</a:t>
            </a:r>
            <a:r>
              <a:rPr lang="en-US" sz="4000" b="1">
                <a:latin typeface="Batang"/>
                <a:ea typeface="Batang"/>
                <a:cs typeface="Courier New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808C1-276E-46C4-A408-DE95034FFC12}"/>
              </a:ext>
            </a:extLst>
          </p:cNvPr>
          <p:cNvSpPr txBox="1"/>
          <p:nvPr/>
        </p:nvSpPr>
        <p:spPr>
          <a:xfrm>
            <a:off x="763229" y="4257675"/>
            <a:ext cx="10428294" cy="20621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rgbClr val="FFFFFF"/>
                </a:solidFill>
                <a:latin typeface="Batang"/>
                <a:ea typeface="Batang"/>
                <a:cs typeface="Courier New"/>
              </a:rPr>
              <a:t>Can you name a female Asian American business leader that have impacted your views on the world of business?</a:t>
            </a:r>
            <a:r>
              <a:rPr lang="en-US" sz="4800">
                <a:solidFill>
                  <a:srgbClr val="FFFFFF"/>
                </a:solidFill>
                <a:latin typeface="Batang"/>
                <a:ea typeface="Batang"/>
                <a:cs typeface="Courier New"/>
              </a:rPr>
              <a:t> </a:t>
            </a:r>
            <a:endParaRPr lang="en-US" sz="4800">
              <a:latin typeface="Courier New"/>
              <a:ea typeface="Batang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321AA-7FE3-47BE-B7FE-4E9F3EBF8745}"/>
              </a:ext>
            </a:extLst>
          </p:cNvPr>
          <p:cNvSpPr txBox="1"/>
          <p:nvPr/>
        </p:nvSpPr>
        <p:spPr>
          <a:xfrm>
            <a:off x="771525" y="2895600"/>
            <a:ext cx="9697337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/>
              <a:t>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96186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0000">
              <a:schemeClr val="tx1">
                <a:lumMod val="65000"/>
              </a:schemeClr>
            </a:gs>
            <a:gs pos="53000">
              <a:schemeClr val="tx1">
                <a:lumMod val="65000"/>
              </a:schemeClr>
            </a:gs>
            <a:gs pos="83000">
              <a:schemeClr val="tx1">
                <a:lumMod val="65000"/>
              </a:schemeClr>
            </a:gs>
            <a:gs pos="19000">
              <a:schemeClr val="tx1">
                <a:lumMod val="8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53810094"/>
              </p:ext>
            </p:extLst>
          </p:nvPr>
        </p:nvGraphicFramePr>
        <p:xfrm>
          <a:off x="6040439" y="1543050"/>
          <a:ext cx="6154028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59911806"/>
              </p:ext>
            </p:extLst>
          </p:nvPr>
        </p:nvGraphicFramePr>
        <p:xfrm>
          <a:off x="-13230" y="1543050"/>
          <a:ext cx="6053668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7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2E1A9E1-89AF-4FE9-9DB6-15DFF0E735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445" y="0"/>
            <a:ext cx="647755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66CAB-8717-4F0F-BB7C-7000D5E2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147" y="368300"/>
            <a:ext cx="3177221" cy="136683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Batang"/>
                <a:ea typeface="Batang"/>
              </a:rPr>
              <a:t>Asian &amp; Gender Diversity in America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5353EA94-526B-4157-A252-1C1471B25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8" t="2717" r="4741" b="2021"/>
          <a:stretch/>
        </p:blipFill>
        <p:spPr>
          <a:xfrm>
            <a:off x="600075" y="368300"/>
            <a:ext cx="3039970" cy="6107571"/>
          </a:xfrm>
          <a:prstGeom prst="rect">
            <a:avLst/>
          </a:prstGeom>
        </p:spPr>
      </p:pic>
      <p:pic>
        <p:nvPicPr>
          <p:cNvPr id="22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4E67622-466D-4113-B43A-FB8DEFFD9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8" t="464" r="4385" b="1350"/>
          <a:stretch/>
        </p:blipFill>
        <p:spPr>
          <a:xfrm>
            <a:off x="8347594" y="368300"/>
            <a:ext cx="3572618" cy="61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D28E61-D101-4503-9D4C-6CCBA250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33350"/>
            <a:ext cx="5697784" cy="4686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0598C-AD87-429B-B725-57668278842C}"/>
              </a:ext>
            </a:extLst>
          </p:cNvPr>
          <p:cNvSpPr txBox="1"/>
          <p:nvPr/>
        </p:nvSpPr>
        <p:spPr>
          <a:xfrm>
            <a:off x="-66675" y="4486275"/>
            <a:ext cx="2743200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solidFill>
                  <a:srgbClr val="3F3F3F"/>
                </a:solidFill>
              </a:rPr>
              <a:t>source: B. Braun </a:t>
            </a:r>
            <a:r>
              <a:rPr lang="en-US" sz="1400" i="1" err="1">
                <a:solidFill>
                  <a:srgbClr val="3F3F3F"/>
                </a:solidFill>
              </a:rPr>
              <a:t>Brasil</a:t>
            </a:r>
            <a:endParaRPr lang="en-US" sz="1400" i="1">
              <a:solidFill>
                <a:srgbClr val="3F3F3F"/>
              </a:solidFill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78A74-DF40-45D0-B889-5AE2918C4DFE}"/>
              </a:ext>
            </a:extLst>
          </p:cNvPr>
          <p:cNvCxnSpPr/>
          <p:nvPr/>
        </p:nvCxnSpPr>
        <p:spPr>
          <a:xfrm>
            <a:off x="2770618" y="3685662"/>
            <a:ext cx="2308432" cy="57790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3E4E43-F8C6-4AD3-AEC1-FAD07CB4CD05}"/>
              </a:ext>
            </a:extLst>
          </p:cNvPr>
          <p:cNvCxnSpPr/>
          <p:nvPr/>
        </p:nvCxnSpPr>
        <p:spPr>
          <a:xfrm flipV="1">
            <a:off x="3289935" y="1602248"/>
            <a:ext cx="3926792" cy="155319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>
            <a:extLst>
              <a:ext uri="{FF2B5EF4-FFF2-40B4-BE49-F238E27FC236}">
                <a16:creationId xmlns:a16="http://schemas.microsoft.com/office/drawing/2014/main" id="{1AB26343-7A00-4E4F-A675-79A8486C5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" t="8544" r="242" b="6908"/>
          <a:stretch/>
        </p:blipFill>
        <p:spPr>
          <a:xfrm rot="5460000">
            <a:off x="4170372" y="3379277"/>
            <a:ext cx="3377551" cy="220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246DA-2040-400E-B0BC-38FA92F87D3B}"/>
              </a:ext>
            </a:extLst>
          </p:cNvPr>
          <p:cNvSpPr txBox="1"/>
          <p:nvPr/>
        </p:nvSpPr>
        <p:spPr>
          <a:xfrm>
            <a:off x="4486143" y="6224769"/>
            <a:ext cx="27432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Jennie's Parent's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5B0BA55-90EA-564A-8A05-5F0CAC7BD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608" y="3151266"/>
            <a:ext cx="3933442" cy="2914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3F057-4DC9-A540-870B-FC472A9BA1C1}"/>
              </a:ext>
            </a:extLst>
          </p:cNvPr>
          <p:cNvSpPr txBox="1"/>
          <p:nvPr/>
        </p:nvSpPr>
        <p:spPr>
          <a:xfrm>
            <a:off x="7649238" y="6224769"/>
            <a:ext cx="392679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Helen’s Parents</a:t>
            </a:r>
          </a:p>
        </p:txBody>
      </p:sp>
      <p:pic>
        <p:nvPicPr>
          <p:cNvPr id="11" name="Picture 11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FED538E3-5E15-46A8-BECB-1C0F8C3BF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548621" y="-407626"/>
            <a:ext cx="2202570" cy="3306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B1171D-D7C1-4AD3-B96C-2642E0FFC40A}"/>
              </a:ext>
            </a:extLst>
          </p:cNvPr>
          <p:cNvSpPr txBox="1"/>
          <p:nvPr/>
        </p:nvSpPr>
        <p:spPr>
          <a:xfrm>
            <a:off x="6997700" y="2378075"/>
            <a:ext cx="3293842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Monica's parent's</a:t>
            </a:r>
          </a:p>
        </p:txBody>
      </p:sp>
    </p:spTree>
    <p:extLst>
      <p:ext uri="{BB962C8B-B14F-4D97-AF65-F5344CB8AC3E}">
        <p14:creationId xmlns:p14="http://schemas.microsoft.com/office/powerpoint/2010/main" val="376583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3ADA3E-BE07-4F26-9361-F12F5F5F31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4EAB7026-E0C0-4521-B56A-B6CC4A63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10F3B50B-55C6-4818-B05E-24E5EED190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62A28-A243-459B-8482-A5553FAC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35" y="996950"/>
            <a:ext cx="8049253" cy="58315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i="1">
                <a:latin typeface="Times New Roman"/>
                <a:cs typeface="Times New Roman"/>
              </a:rPr>
              <a:t>FBLA:</a:t>
            </a:r>
            <a:br>
              <a:rPr lang="en-US">
                <a:latin typeface="+mj-ea"/>
                <a:cs typeface="+mj-ea"/>
              </a:rPr>
            </a:br>
            <a:r>
              <a:rPr lang="en-US" sz="4000">
                <a:latin typeface="Batang"/>
                <a:ea typeface="Batang"/>
                <a:cs typeface="Times New Roman"/>
              </a:rPr>
              <a:t>- Puts yourself out there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Access to advisors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Develop communication skills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Networking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Public speaking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Sense of security to take risks</a:t>
            </a:r>
          </a:p>
          <a:p>
            <a:r>
              <a:rPr lang="en-US" sz="4000">
                <a:latin typeface="Batang"/>
                <a:ea typeface="Batang"/>
                <a:cs typeface="Times New Roman"/>
              </a:rPr>
              <a:t>- More opportunities</a:t>
            </a:r>
            <a:br>
              <a:rPr lang="en-US">
                <a:latin typeface="+mj-ea"/>
                <a:cs typeface="+mj-ea"/>
              </a:rPr>
            </a:br>
            <a:r>
              <a:rPr lang="en-US" sz="4000">
                <a:latin typeface="Batang"/>
                <a:ea typeface="Batang"/>
                <a:cs typeface="Times New Roman"/>
              </a:rPr>
              <a:t>- Feelings of accomplishment</a:t>
            </a:r>
            <a:r>
              <a:rPr lang="en-US" sz="4000">
                <a:latin typeface="Batang"/>
                <a:ea typeface="Batang"/>
              </a:rPr>
              <a:t> </a:t>
            </a:r>
            <a:r>
              <a:rPr lang="en-US" sz="4000">
                <a:latin typeface="Lucida Sans"/>
              </a:rPr>
              <a:t>  </a:t>
            </a:r>
            <a:r>
              <a:rPr lang="en-US" sz="4000"/>
              <a:t> </a:t>
            </a:r>
            <a:endParaRPr lang="en-US" sz="4000">
              <a:cs typeface="Calibri Light"/>
            </a:endParaRPr>
          </a:p>
          <a:p>
            <a:endParaRPr lang="en-US" sz="3200" i="1"/>
          </a:p>
        </p:txBody>
      </p:sp>
    </p:spTree>
    <p:extLst>
      <p:ext uri="{BB962C8B-B14F-4D97-AF65-F5344CB8AC3E}">
        <p14:creationId xmlns:p14="http://schemas.microsoft.com/office/powerpoint/2010/main" val="22675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E2CA8D-4337-493A-B674-A46A2E10BA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0CE58A3F-0C34-4768-B874-4B621857CD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265FF6-17B4-4A04-A5EB-AF9235B8456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6372C-6379-4592-9973-8525E8B2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981" y="5238750"/>
            <a:ext cx="10520702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Batang"/>
                <a:ea typeface="Batang"/>
              </a:rPr>
              <a:t>Thank you for listening</a:t>
            </a:r>
            <a:r>
              <a:rPr lang="en-US" sz="540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62E1D-7BF8-4826-BF0E-41B061577AED}"/>
              </a:ext>
            </a:extLst>
          </p:cNvPr>
          <p:cNvSpPr txBox="1"/>
          <p:nvPr/>
        </p:nvSpPr>
        <p:spPr>
          <a:xfrm>
            <a:off x="1142853" y="314325"/>
            <a:ext cx="9148968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>
                <a:latin typeface="Batang"/>
                <a:ea typeface="Batang"/>
              </a:rPr>
              <a:t>What to take away</a:t>
            </a:r>
            <a:r>
              <a:rPr lang="en-US" sz="540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9F0AA-EF18-4165-8179-456B0FFA69C6}"/>
              </a:ext>
            </a:extLst>
          </p:cNvPr>
          <p:cNvSpPr txBox="1"/>
          <p:nvPr/>
        </p:nvSpPr>
        <p:spPr>
          <a:xfrm>
            <a:off x="1003391" y="1551980"/>
            <a:ext cx="9806410" cy="33239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/>
              </a:rPr>
              <a:t> </a:t>
            </a:r>
            <a:r>
              <a:rPr lang="en-US" sz="2400">
                <a:latin typeface="Batang"/>
                <a:ea typeface="Batang"/>
              </a:rPr>
              <a:t>-There currently is a lack of diversity in the business world, and FBLA can be a solution for it.</a:t>
            </a:r>
            <a:endParaRPr lang="en-US" sz="2400">
              <a:latin typeface="Batang"/>
              <a:ea typeface="Batang"/>
              <a:cs typeface="Calibri"/>
            </a:endParaRPr>
          </a:p>
          <a:p>
            <a:pPr algn="ctr"/>
            <a:endParaRPr lang="en-US" sz="2400">
              <a:latin typeface="Batang"/>
              <a:ea typeface="Batang"/>
              <a:cs typeface="Calibri"/>
            </a:endParaRPr>
          </a:p>
          <a:p>
            <a:pPr algn="ctr"/>
            <a:r>
              <a:rPr lang="en-US" sz="2400">
                <a:latin typeface="Batang"/>
                <a:ea typeface="Batang"/>
              </a:rPr>
              <a:t>-FBLA is an opportunity for us to learn and develop skills to become someone in the real world.</a:t>
            </a:r>
            <a:endParaRPr lang="en-US" sz="2400">
              <a:latin typeface="Batang"/>
              <a:ea typeface="Batang"/>
              <a:cs typeface="Calibri"/>
            </a:endParaRPr>
          </a:p>
          <a:p>
            <a:pPr algn="ctr"/>
            <a:endParaRPr lang="en-US" sz="2400">
              <a:latin typeface="Batang"/>
              <a:ea typeface="Batang"/>
              <a:cs typeface="Calibri"/>
            </a:endParaRPr>
          </a:p>
          <a:p>
            <a:pPr algn="ctr"/>
            <a:r>
              <a:rPr lang="en-US" sz="2400">
                <a:latin typeface="Batang"/>
                <a:ea typeface="Batang"/>
              </a:rPr>
              <a:t>-We are in FBLA to improve our business skills, which will be beneficial no matter what career we pursue.</a:t>
            </a:r>
            <a:endParaRPr lang="en-US" sz="2400">
              <a:latin typeface="Batang"/>
              <a:ea typeface="Batang"/>
              <a:cs typeface="Calibri"/>
            </a:endParaRPr>
          </a:p>
          <a:p>
            <a:pPr algn="ctr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37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6FC81-F7D0-4A3D-8673-05F0A326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imes New Roman"/>
                <a:cs typeface="Times New Roman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2AFDD-6E90-4685-AE7D-CCA90CB6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Burns, Crosby, et al. “The State of Diversity in Today's Workforce.” </a:t>
            </a:r>
            <a:r>
              <a:rPr lang="en-US" i="1">
                <a:latin typeface="Times New Roman"/>
                <a:cs typeface="Times New Roman"/>
              </a:rPr>
              <a:t>Center for American Progress</a:t>
            </a:r>
            <a:r>
              <a:rPr lang="en-US">
                <a:latin typeface="Times New Roman"/>
                <a:cs typeface="Times New Roman"/>
              </a:rPr>
              <a:t>, Center For American Progress, 12 July 2012, www.americanprogress.org/issues/economy/reports/2012/07/12/11938/the-state-of-diversity-in-todays-workforce/.</a:t>
            </a:r>
          </a:p>
        </p:txBody>
      </p:sp>
    </p:spTree>
    <p:extLst>
      <p:ext uri="{BB962C8B-B14F-4D97-AF65-F5344CB8AC3E}">
        <p14:creationId xmlns:p14="http://schemas.microsoft.com/office/powerpoint/2010/main" val="408037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Macintosh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Courier New</vt:lpstr>
      <vt:lpstr>Lucida Sans</vt:lpstr>
      <vt:lpstr>Tahoma</vt:lpstr>
      <vt:lpstr>Times New Roman</vt:lpstr>
      <vt:lpstr>Office Theme</vt:lpstr>
      <vt:lpstr>Intro to Business Presentation  What does FBLA mean to me? </vt:lpstr>
      <vt:lpstr>PowerPoint Presentation</vt:lpstr>
      <vt:lpstr>PowerPoint Presentation</vt:lpstr>
      <vt:lpstr>Asian &amp; Gender Diversity in America</vt:lpstr>
      <vt:lpstr>PowerPoint Presentation</vt:lpstr>
      <vt:lpstr>FBLA: - Puts yourself out there - Access to advisors - Develop communication skills - Networking - Public speaking - Sense of security to take risks - More opportunities - Feelings of accomplishment     </vt:lpstr>
      <vt:lpstr>Thank you for listening!</vt:lpstr>
      <vt:lpstr>Works Cited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Business Presentation  What does FBLA mean to me? </dc:title>
  <cp:lastModifiedBy>Peter Rustemeyer</cp:lastModifiedBy>
  <cp:revision>2</cp:revision>
  <dcterms:modified xsi:type="dcterms:W3CDTF">2018-04-05T06:26:56Z</dcterms:modified>
</cp:coreProperties>
</file>