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ato" panose="020F0502020204030203"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Thin" panose="02000000000000000000" pitchFamily="2" charset="0"/>
      <p:regular r:id="rId29"/>
      <p:bold r:id="rId30"/>
      <p:italic r:id="rId31"/>
      <p:boldItalic r:id="rId32"/>
    </p:embeddedFont>
    <p:embeddedFont>
      <p:font typeface="Raleway" panose="020B0503030101060003" pitchFamily="34" charset="0"/>
      <p:regular r:id="rId33"/>
      <p:bold r:id="rId34"/>
      <p:italic r:id="rId35"/>
      <p:boldItalic r:id="rId36"/>
    </p:embeddedFont>
    <p:embeddedFont>
      <p:font typeface="Raleway Medium" panose="020B0603030101060003"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3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log.accessdevelopment.com/customer-loyalty-statistics-2017-edi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highlight>
                  <a:srgbClr val="B6D7A8"/>
                </a:highlight>
              </a:rPr>
              <a:t>Gary</a:t>
            </a:r>
            <a:r>
              <a:rPr lang="en-GB">
                <a:highlight>
                  <a:srgbClr val="D9EAD3"/>
                </a:highlight>
              </a:rPr>
              <a:t>:</a:t>
            </a:r>
            <a:r>
              <a:rPr lang="en-GB"/>
              <a:t> Hello! I’m Gary Tou</a:t>
            </a:r>
            <a:endParaRPr/>
          </a:p>
          <a:p>
            <a:pPr marL="0" lvl="0" indent="0">
              <a:spcBef>
                <a:spcPts val="0"/>
              </a:spcBef>
              <a:spcAft>
                <a:spcPts val="0"/>
              </a:spcAft>
              <a:buNone/>
            </a:pPr>
            <a:r>
              <a:rPr lang="en-GB">
                <a:highlight>
                  <a:srgbClr val="FFD966"/>
                </a:highlight>
              </a:rPr>
              <a:t>Misty</a:t>
            </a:r>
            <a:r>
              <a:rPr lang="en-GB"/>
              <a:t>: I’m Misty Chung</a:t>
            </a:r>
            <a:endParaRPr/>
          </a:p>
          <a:p>
            <a:pPr marL="0" lvl="0" indent="0">
              <a:spcBef>
                <a:spcPts val="0"/>
              </a:spcBef>
              <a:spcAft>
                <a:spcPts val="0"/>
              </a:spcAft>
              <a:buNone/>
            </a:pPr>
            <a:r>
              <a:rPr lang="en-GB">
                <a:highlight>
                  <a:srgbClr val="6FA8DC"/>
                </a:highlight>
              </a:rPr>
              <a:t>Jennifer:</a:t>
            </a:r>
            <a:r>
              <a:rPr lang="en-GB"/>
              <a:t> And I’m Jennifer Dinh. We’re from the Hazen FBLA chapter and we are Refresh LLC.</a:t>
            </a:r>
            <a:endParaRPr/>
          </a:p>
          <a:p>
            <a:pPr marL="0" lvl="0" indent="0">
              <a:spcBef>
                <a:spcPts val="0"/>
              </a:spcBef>
              <a:spcAft>
                <a:spcPts val="0"/>
              </a:spcAft>
              <a:buNone/>
            </a:pPr>
            <a:r>
              <a:rPr lang="en-GB">
                <a:highlight>
                  <a:srgbClr val="B6D7A8"/>
                </a:highlight>
              </a:rPr>
              <a:t>Gary:</a:t>
            </a:r>
            <a:r>
              <a:rPr lang="en-GB"/>
              <a:t> Where you can restart your life with fresh foods.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Gary: Finance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GB">
                <a:highlight>
                  <a:srgbClr val="FFE599"/>
                </a:highlight>
              </a:rPr>
              <a:t>Misty</a:t>
            </a:r>
            <a:r>
              <a:rPr lang="en-GB"/>
              <a:t>: Our loan from Wells Fargo is a SBA 7(a) loan of $623,571.96,</a:t>
            </a:r>
            <a:endParaRPr/>
          </a:p>
          <a:p>
            <a:pPr marL="0" lvl="0" indent="0" rtl="0">
              <a:lnSpc>
                <a:spcPct val="115000"/>
              </a:lnSpc>
              <a:spcBef>
                <a:spcPts val="0"/>
              </a:spcBef>
              <a:spcAft>
                <a:spcPts val="0"/>
              </a:spcAft>
              <a:buNone/>
            </a:pPr>
            <a:r>
              <a:rPr lang="en-GB"/>
              <a:t>with an interest rate of 7.5%,</a:t>
            </a:r>
            <a:endParaRPr/>
          </a:p>
          <a:p>
            <a:pPr marL="0" lvl="0" indent="0" rtl="0">
              <a:lnSpc>
                <a:spcPct val="115000"/>
              </a:lnSpc>
              <a:spcBef>
                <a:spcPts val="0"/>
              </a:spcBef>
              <a:spcAft>
                <a:spcPts val="0"/>
              </a:spcAft>
              <a:buNone/>
            </a:pPr>
            <a:r>
              <a:rPr lang="en-GB"/>
              <a:t>a repayment term of 10 years, </a:t>
            </a:r>
            <a:endParaRPr/>
          </a:p>
          <a:p>
            <a:pPr marL="0" lvl="0" indent="0" rtl="0">
              <a:lnSpc>
                <a:spcPct val="115000"/>
              </a:lnSpc>
              <a:spcBef>
                <a:spcPts val="0"/>
              </a:spcBef>
              <a:spcAft>
                <a:spcPts val="0"/>
              </a:spcAft>
              <a:buNone/>
            </a:pPr>
            <a:r>
              <a:rPr lang="en-GB"/>
              <a:t>and monthly payment of $7,401.91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GB">
                <a:highlight>
                  <a:srgbClr val="B6D7A8"/>
                </a:highlight>
              </a:rPr>
              <a:t>Gary:</a:t>
            </a:r>
            <a:r>
              <a:rPr lang="en-GB"/>
              <a:t> Our loan amount was determined by finding the sum of the expenses required to run this business for the first year. Any other expenses such as packaging, and advertising will be paid for by the revenue of our sales or the $5,000 which each owner will be investing into the company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GB">
                <a:highlight>
                  <a:srgbClr val="A4C2F4"/>
                </a:highlight>
              </a:rPr>
              <a:t>Jennifer</a:t>
            </a:r>
            <a:r>
              <a:rPr lang="en-GB"/>
              <a:t>: Before obtaining a loan, we first needed to choose a bank. We chose Wells Fargo because they loaned $35 billion in small business loans to companies with less than $20 million in revenue. As a small business, this greatly improving our chances. We then met with a consultant at Wells Fargo who advised us to request a SBA 7(a) loan. With Misty’s insight of business loans and our good credit, we were able to obtain the loan by showing the bank our business plan which includes tax returns, and financial statements.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highlight>
                  <a:srgbClr val="FFE599"/>
                </a:highlight>
              </a:rPr>
              <a:t>Misty</a:t>
            </a:r>
            <a:r>
              <a:rPr lang="en-GB"/>
              <a:t>: By creating this company, we have to assume that our customers will care about their health enough, to invest time and money to purchasing quality meals.This can be seen through the 42% increase in sparkling water sales by millennials. By removing soda from their diet, we can see millennials are becoming health conscious and are more likely to try our product. </a:t>
            </a:r>
            <a:endParaRPr/>
          </a:p>
          <a:p>
            <a:pPr marL="0" lvl="0" indent="0">
              <a:spcBef>
                <a:spcPts val="0"/>
              </a:spcBef>
              <a:spcAft>
                <a:spcPts val="0"/>
              </a:spcAft>
              <a:buNone/>
            </a:pPr>
            <a:endParaRPr/>
          </a:p>
          <a:p>
            <a:pPr marL="0" lvl="0" indent="0">
              <a:spcBef>
                <a:spcPts val="0"/>
              </a:spcBef>
              <a:spcAft>
                <a:spcPts val="0"/>
              </a:spcAft>
              <a:buNone/>
            </a:pPr>
            <a:r>
              <a:rPr lang="en-GB"/>
              <a:t>Jennifer: We must also assume that millennials will invest in our product. After researching and comparing the prices, we found that sparkling water is much more expensive than soda. Therefore, representing how millennials are willing to spend money on consuming foods that will improve their health. </a:t>
            </a:r>
            <a:endParaRPr/>
          </a:p>
          <a:p>
            <a:pPr marL="0" lvl="0" indent="0">
              <a:spcBef>
                <a:spcPts val="0"/>
              </a:spcBef>
              <a:spcAft>
                <a:spcPts val="0"/>
              </a:spcAft>
              <a:buNone/>
            </a:pPr>
            <a:endParaRPr/>
          </a:p>
          <a:p>
            <a:pPr marL="0" lvl="0" indent="0">
              <a:spcBef>
                <a:spcPts val="0"/>
              </a:spcBef>
              <a:spcAft>
                <a:spcPts val="0"/>
              </a:spcAft>
              <a:buNone/>
            </a:pPr>
            <a:r>
              <a:rPr lang="en-GB"/>
              <a:t>Gary: And our last assumption is that customers will remain loyal due to our reward system. Studies have shown that 22% of millennials are more likely to remain loyal to a brand due to its loyalty programs.</a:t>
            </a:r>
            <a:endParaRPr/>
          </a:p>
          <a:p>
            <a:pPr marL="0" lvl="0" indent="0">
              <a:spcBef>
                <a:spcPts val="0"/>
              </a:spcBef>
              <a:spcAft>
                <a:spcPts val="0"/>
              </a:spcAft>
              <a:buNone/>
            </a:pPr>
            <a:endParaRPr/>
          </a:p>
          <a:p>
            <a:pPr marL="0" lvl="0" indent="0">
              <a:spcBef>
                <a:spcPts val="0"/>
              </a:spcBef>
              <a:spcAft>
                <a:spcPts val="0"/>
              </a:spcAft>
              <a:buNone/>
            </a:pPr>
            <a:r>
              <a:rPr lang="en-GB"/>
              <a:t>------</a:t>
            </a:r>
            <a:endParaRPr/>
          </a:p>
          <a:p>
            <a:pPr marL="0" lvl="0" indent="0">
              <a:spcBef>
                <a:spcPts val="0"/>
              </a:spcBef>
              <a:spcAft>
                <a:spcPts val="0"/>
              </a:spcAft>
              <a:buNone/>
            </a:pPr>
            <a:r>
              <a:rPr lang="en-GB"/>
              <a:t>“Millennials are more likely than other generations to remain loyal to a brand because of its loyalty rewards (22%) and its company reputation or philosophy (15%) (Yes Lifecycle Marketing)”</a:t>
            </a:r>
            <a:endParaRPr/>
          </a:p>
          <a:p>
            <a:pPr marL="0" lvl="0" indent="0">
              <a:spcBef>
                <a:spcPts val="0"/>
              </a:spcBef>
              <a:spcAft>
                <a:spcPts val="0"/>
              </a:spcAft>
              <a:buNone/>
            </a:pPr>
            <a:r>
              <a:rPr lang="en-GB"/>
              <a:t> </a:t>
            </a:r>
            <a:r>
              <a:rPr lang="en-GB" u="sng">
                <a:solidFill>
                  <a:schemeClr val="hlink"/>
                </a:solidFill>
                <a:hlinkClick r:id="rId3"/>
              </a:rPr>
              <a:t>https://blog.accessdevelopment.com/customer-loyalty-statistics-2017-edition</a:t>
            </a:r>
            <a:endParaRPr/>
          </a:p>
          <a:p>
            <a:pPr marL="0" lvl="0" indent="0">
              <a:spcBef>
                <a:spcPts val="0"/>
              </a:spcBef>
              <a:spcAft>
                <a:spcPts val="0"/>
              </a:spcAft>
              <a:buNone/>
            </a:pPr>
            <a:endParaRPr/>
          </a:p>
          <a:p>
            <a:pPr marL="0" lvl="0" indent="0">
              <a:spcBef>
                <a:spcPts val="0"/>
              </a:spcBef>
              <a:spcAft>
                <a:spcPts val="0"/>
              </a:spcAft>
              <a:buNone/>
            </a:pPr>
            <a:r>
              <a:rPr lang="en-GB"/>
              <a:t>And finally, our last assumption is that our product will prevent customers from resorting to fast foods in the future. Studies show that 22% of millennials are more likely to remain loyal to a brand due to its loyalty programs. This represents the effectiveness of OUR rewards program, which will increase the number of returning customers; and ultimately establish healthy eating habits.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GB">
                <a:highlight>
                  <a:srgbClr val="A4C2F4"/>
                </a:highlight>
              </a:rPr>
              <a:t>Jennifer:</a:t>
            </a:r>
            <a:r>
              <a:rPr lang="en-GB"/>
              <a:t> We have five main goals for the future.</a:t>
            </a:r>
            <a:endParaRPr/>
          </a:p>
          <a:p>
            <a:pPr marL="457200" lvl="0" indent="-317500" rtl="0">
              <a:lnSpc>
                <a:spcPct val="115000"/>
              </a:lnSpc>
              <a:spcBef>
                <a:spcPts val="0"/>
              </a:spcBef>
              <a:spcAft>
                <a:spcPts val="0"/>
              </a:spcAft>
              <a:buSzPts val="1400"/>
              <a:buAutoNum type="arabicPeriod"/>
            </a:pPr>
            <a:r>
              <a:rPr lang="en-GB"/>
              <a:t>Goal one is to </a:t>
            </a:r>
            <a:r>
              <a:rPr lang="en-GB" b="1"/>
              <a:t>Increase our customer base to 35,000</a:t>
            </a:r>
            <a:endParaRPr b="1"/>
          </a:p>
          <a:p>
            <a:pPr marL="457200" lvl="0" indent="-317500" rtl="0">
              <a:lnSpc>
                <a:spcPct val="115000"/>
              </a:lnSpc>
              <a:spcBef>
                <a:spcPts val="0"/>
              </a:spcBef>
              <a:spcAft>
                <a:spcPts val="0"/>
              </a:spcAft>
              <a:buSzPts val="1400"/>
              <a:buAutoNum type="arabicPeriod"/>
            </a:pPr>
            <a:r>
              <a:rPr lang="en-GB"/>
              <a:t>Goal two is to </a:t>
            </a:r>
            <a:r>
              <a:rPr lang="en-GB" b="1"/>
              <a:t>Expand target location to an area of 400,000+ people and Open another warehouse.</a:t>
            </a:r>
            <a:endParaRPr b="1"/>
          </a:p>
          <a:p>
            <a:pPr marL="457200" lvl="0" indent="-317500" rtl="0">
              <a:lnSpc>
                <a:spcPct val="115000"/>
              </a:lnSpc>
              <a:spcBef>
                <a:spcPts val="0"/>
              </a:spcBef>
              <a:spcAft>
                <a:spcPts val="0"/>
              </a:spcAft>
              <a:buSzPts val="1400"/>
              <a:buAutoNum type="arabicPeriod"/>
            </a:pPr>
            <a:r>
              <a:rPr lang="en-GB"/>
              <a:t>Goal three is to </a:t>
            </a:r>
            <a:r>
              <a:rPr lang="en-GB" b="1"/>
              <a:t>Contact a 3rd party to set up vending machines in downtown Seattle. </a:t>
            </a:r>
            <a:endParaRPr b="1"/>
          </a:p>
          <a:p>
            <a:pPr marL="457200" lvl="0" indent="-317500" rtl="0">
              <a:lnSpc>
                <a:spcPct val="115000"/>
              </a:lnSpc>
              <a:spcBef>
                <a:spcPts val="0"/>
              </a:spcBef>
              <a:spcAft>
                <a:spcPts val="0"/>
              </a:spcAft>
              <a:buSzPts val="1400"/>
              <a:buAutoNum type="arabicPeriod"/>
            </a:pPr>
            <a:r>
              <a:rPr lang="en-GB"/>
              <a:t>Goal four is to</a:t>
            </a:r>
            <a:r>
              <a:rPr lang="en-GB" b="1"/>
              <a:t> launch a rewards program to incentivize the loyalty of our customers.</a:t>
            </a:r>
            <a:endParaRPr b="1"/>
          </a:p>
          <a:p>
            <a:pPr marL="457200" lvl="0" indent="-317500" rtl="0">
              <a:lnSpc>
                <a:spcPct val="115000"/>
              </a:lnSpc>
              <a:spcBef>
                <a:spcPts val="0"/>
              </a:spcBef>
              <a:spcAft>
                <a:spcPts val="0"/>
              </a:spcAft>
              <a:buSzPts val="1400"/>
              <a:buAutoNum type="arabicPeriod"/>
            </a:pPr>
            <a:r>
              <a:rPr lang="en-GB"/>
              <a:t>Our final goal is to </a:t>
            </a:r>
            <a:r>
              <a:rPr lang="en-GB" b="1"/>
              <a:t>Open a storefront in downtown Seattle to promote and sell more meal kits.</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highlight>
                  <a:srgbClr val="B6D7A8"/>
                </a:highlight>
              </a:rPr>
              <a:t>Gary:</a:t>
            </a:r>
            <a:r>
              <a:rPr lang="en-GB"/>
              <a:t> We have identified three major risks concerning our company.</a:t>
            </a:r>
            <a:endParaRPr/>
          </a:p>
          <a:p>
            <a:pPr marL="457200" lvl="0" indent="-317500" rtl="0">
              <a:spcBef>
                <a:spcPts val="0"/>
              </a:spcBef>
              <a:spcAft>
                <a:spcPts val="0"/>
              </a:spcAft>
              <a:buSzPts val="1400"/>
              <a:buAutoNum type="arabicPeriod"/>
            </a:pPr>
            <a:r>
              <a:rPr lang="en-GB"/>
              <a:t>Our first risk is that our target market, young millennials. Young millennials have a less disposable income income will may conclude in an adverse result of less sales. The first step to our solution is to create a direct relationship with local suppliers. This allows us to obtain better deals to make our meals as affordable as possible. Our second step is to work with retailers and 3rd parties to increase demand and decrease the cost.</a:t>
            </a:r>
            <a:endParaRPr/>
          </a:p>
          <a:p>
            <a:pPr marL="457200" lvl="0" indent="-317500" rtl="0">
              <a:spcBef>
                <a:spcPts val="0"/>
              </a:spcBef>
              <a:spcAft>
                <a:spcPts val="0"/>
              </a:spcAft>
              <a:buSzPts val="1400"/>
              <a:buAutoNum type="arabicPeriod"/>
            </a:pPr>
            <a:r>
              <a:rPr lang="en-GB"/>
              <a:t>Our second risk competing against larger companies such as Hello Fresh and Blue Apron. One of the advantages of being a small company is the ability to resource ingredients within the local community. We will use fresh ingredients as a marketing technique and establishing a strong relationship with our customers.</a:t>
            </a:r>
            <a:endParaRPr/>
          </a:p>
          <a:p>
            <a:pPr marL="457200" lvl="0" indent="-317500" rtl="0">
              <a:spcBef>
                <a:spcPts val="0"/>
              </a:spcBef>
              <a:spcAft>
                <a:spcPts val="0"/>
              </a:spcAft>
              <a:buSzPts val="1400"/>
              <a:buAutoNum type="arabicPeriod"/>
            </a:pPr>
            <a:r>
              <a:rPr lang="en-GB"/>
              <a:t>And the third risk is that the meal kit industry is slowly declining. We will combat this by re-innovating how customers purchase fresh and healthy foods by opening a storefront.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highlight>
                  <a:srgbClr val="FFE599"/>
                </a:highlight>
              </a:rPr>
              <a:t>Misty: </a:t>
            </a:r>
            <a:endParaRPr/>
          </a:p>
          <a:p>
            <a:pPr marL="0" lvl="0" indent="0">
              <a:spcBef>
                <a:spcPts val="0"/>
              </a:spcBef>
              <a:spcAft>
                <a:spcPts val="0"/>
              </a:spcAft>
              <a:buNone/>
            </a:pPr>
            <a:r>
              <a:rPr lang="en-GB"/>
              <a:t>For a company to be truly stable, it must have loyal customers. This will </a:t>
            </a:r>
            <a:r>
              <a:rPr lang="en-GB" b="1" u="sng"/>
              <a:t>not</a:t>
            </a:r>
            <a:r>
              <a:rPr lang="en-GB"/>
              <a:t> be a problem as we strive to create connections with our customers, and incentivize our customers to retain their loyalty. After establishing our customer base, we will continue with our plans of expansion by opening more warehouses and contacting 3rd party vendors. This means we will be able to gain more profit. With this profit, we will provide our customers with a larger variety of high quality foods. Which will encourage more loyal customers. As you can see, this is a never ending cycle of building the stability of our company.</a:t>
            </a:r>
            <a:endParaRPr/>
          </a:p>
          <a:p>
            <a:pPr marL="0" lvl="0" indent="0">
              <a:spcBef>
                <a:spcPts val="0"/>
              </a:spcBef>
              <a:spcAft>
                <a:spcPts val="0"/>
              </a:spcAft>
              <a:buNone/>
            </a:pPr>
            <a:endParaRPr/>
          </a:p>
          <a:p>
            <a:pPr marL="0" lvl="0" indent="0">
              <a:spcBef>
                <a:spcPts val="0"/>
              </a:spcBef>
              <a:spcAft>
                <a:spcPts val="0"/>
              </a:spcAft>
              <a:buNone/>
            </a:pPr>
            <a:r>
              <a:rPr lang="en-GB">
                <a:highlight>
                  <a:srgbClr val="A4C2F4"/>
                </a:highlight>
              </a:rPr>
              <a:t>Jennifer:</a:t>
            </a:r>
            <a:r>
              <a:rPr lang="en-GB"/>
              <a:t> This cycle of stability will allow rapid growth for our company. As you can see on the graph, there is a steep increase of customers for the first 6 months due to our concentrated efforts on advertising and promoting our business. For the following months, we plan to shift our attention to improving our product by contacting more local suppliers. All together, this will allow our company to be successful and long lasting.</a:t>
            </a:r>
            <a:endParaRPr/>
          </a:p>
          <a:p>
            <a:pPr marL="0" lvl="0" indent="0" rtl="0">
              <a:spcBef>
                <a:spcPts val="0"/>
              </a:spcBef>
              <a:spcAft>
                <a:spcPts val="0"/>
              </a:spcAft>
              <a:buNone/>
            </a:pPr>
            <a:endParaRPr/>
          </a:p>
          <a:p>
            <a:pPr marL="0" lvl="0" indent="0" rtl="0">
              <a:spcBef>
                <a:spcPts val="0"/>
              </a:spcBef>
              <a:spcAft>
                <a:spcPts val="0"/>
              </a:spcAft>
              <a:buNone/>
            </a:pPr>
            <a:r>
              <a:rPr lang="en-GB"/>
              <a:t>-------------------</a:t>
            </a:r>
            <a:endParaRPr/>
          </a:p>
          <a:p>
            <a:pPr marL="0" lvl="0" indent="0" rtl="0">
              <a:spcBef>
                <a:spcPts val="0"/>
              </a:spcBef>
              <a:spcAft>
                <a:spcPts val="0"/>
              </a:spcAft>
              <a:buNone/>
            </a:pPr>
            <a:r>
              <a:rPr lang="en-GB"/>
              <a:t>Month 1: 100</a:t>
            </a:r>
            <a:endParaRPr/>
          </a:p>
          <a:p>
            <a:pPr marL="0" lvl="0" indent="0">
              <a:spcBef>
                <a:spcPts val="0"/>
              </a:spcBef>
              <a:spcAft>
                <a:spcPts val="0"/>
              </a:spcAft>
              <a:buNone/>
            </a:pPr>
            <a:r>
              <a:rPr lang="en-GB"/>
              <a:t>Month 1-6: Rapid Increase, focusing profits on advertising</a:t>
            </a:r>
            <a:endParaRPr/>
          </a:p>
          <a:p>
            <a:pPr marL="0" lvl="0" indent="0" rtl="0">
              <a:spcBef>
                <a:spcPts val="0"/>
              </a:spcBef>
              <a:spcAft>
                <a:spcPts val="0"/>
              </a:spcAft>
              <a:buNone/>
            </a:pPr>
            <a:r>
              <a:rPr lang="en-GB"/>
              <a:t>Month 7 and beyond: Focused on improving quality and customer relationships</a:t>
            </a:r>
            <a:endParaRPr/>
          </a:p>
          <a:p>
            <a:pPr marL="0" lvl="0" indent="0" rtl="0">
              <a:spcBef>
                <a:spcPts val="0"/>
              </a:spcBef>
              <a:spcAft>
                <a:spcPts val="0"/>
              </a:spcAft>
              <a:buNone/>
            </a:pPr>
            <a:r>
              <a:rPr lang="en-GB"/>
              <a:t>Month 24 (2 years): 120k</a:t>
            </a:r>
            <a:endParaRPr/>
          </a:p>
          <a:p>
            <a:pPr marL="0" lvl="0" indent="0">
              <a:spcBef>
                <a:spcPts val="0"/>
              </a:spcBef>
              <a:spcAft>
                <a:spcPts val="0"/>
              </a:spcAft>
              <a:buNone/>
            </a:pPr>
            <a:endParaRPr>
              <a:highlight>
                <a:srgbClr val="FFE599"/>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GB">
                <a:highlight>
                  <a:srgbClr val="B6D7A8"/>
                </a:highlight>
              </a:rPr>
              <a:t>Gary:</a:t>
            </a:r>
            <a:r>
              <a:rPr lang="en-GB"/>
              <a:t> This concludes our presentation. We thank you for your time and we would be happy to answer any questions you have for us.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GB">
                <a:highlight>
                  <a:srgbClr val="FFE599"/>
                </a:highlight>
              </a:rPr>
              <a:t>Misty:</a:t>
            </a:r>
            <a:endParaRPr>
              <a:highlight>
                <a:srgbClr val="FFE599"/>
              </a:highlight>
            </a:endParaRPr>
          </a:p>
          <a:p>
            <a:pPr marL="0" lvl="0" indent="0" rtl="0">
              <a:lnSpc>
                <a:spcPct val="115000"/>
              </a:lnSpc>
              <a:spcBef>
                <a:spcPts val="0"/>
              </a:spcBef>
              <a:spcAft>
                <a:spcPts val="0"/>
              </a:spcAft>
              <a:buNone/>
            </a:pPr>
            <a:r>
              <a:rPr lang="en-GB">
                <a:highlight>
                  <a:srgbClr val="FFFFFF"/>
                </a:highlight>
              </a:rPr>
              <a:t>Refresh LLC. is a meal delivery-kit service. Our </a:t>
            </a:r>
            <a:r>
              <a:rPr lang="en-GB"/>
              <a:t>company’s goal is to promote healthy eating by selling prepared meal kits to millennials, working families, and busy couples. We send instructions, along with pre-measured ingredients that are ready to be cooked. These meal-kits are ordered online and delivered to people within the </a:t>
            </a:r>
            <a:r>
              <a:rPr lang="en-GB" b="1"/>
              <a:t>[Change Slide] </a:t>
            </a:r>
            <a:r>
              <a:rPr lang="en-GB"/>
              <a:t>local Seattle area. Our company is also located in this area to give us easy access to all our customers.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Script on previous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highlight>
                  <a:srgbClr val="B6D7A8"/>
                </a:highlight>
              </a:rPr>
              <a:t>Gary:</a:t>
            </a:r>
            <a:r>
              <a:rPr lang="en-GB"/>
              <a:t> Refresh provides three different meal plans: Individual, Couple, and Family. The prices ranges from $35 to $130 ($35, $70, $130). We also accommodate various dietary restrictions including vegetarian, nut-free, and gluten-free. In addition, we provide our customers with a premium option called “Plus”. This premium option provides customers with seasonal meals and all organic ingredients at a higher cost.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GB">
                <a:highlight>
                  <a:srgbClr val="A4C2F4"/>
                </a:highlight>
              </a:rPr>
              <a:t>Jennifer</a:t>
            </a:r>
            <a:r>
              <a:rPr lang="en-GB"/>
              <a:t>: Refresh is a Limited Liability Company shared by three co-owners. We each own an equal part of this establishment and work together to manage it. Each owner will be holding a different leadership position within the company based on their previous experiences. I’m the CEO of the company. I will be responsible for any legal aspects passed down from our registered LLC agent and will be making the final calls in all decisions. Along with being the CEO, I’m the Operations Supervisor. This job includes hiring, training, and supervising the staff as well as creating new recipes for the company.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highlight>
                  <a:srgbClr val="FFE599"/>
                </a:highlight>
              </a:rPr>
              <a:t>Misty</a:t>
            </a:r>
            <a:r>
              <a:rPr lang="en-GB"/>
              <a:t>: I’ll be serving the company as the financial manager. The job will mostly involve me acting as an accountant but I will also be assisting Jennifer in decisions about the financial aspects of the company. </a:t>
            </a:r>
            <a:endParaRPr/>
          </a:p>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highlight>
                  <a:srgbClr val="B6D7A8"/>
                </a:highlight>
              </a:rPr>
              <a:t>Gary</a:t>
            </a:r>
            <a:r>
              <a:rPr lang="en-GB"/>
              <a:t>: And I am the Technological Marketing Manager. I will be in charge of advertising the company through different types of mediums and managing and improving our company’s online and app ordering system.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GB">
                <a:highlight>
                  <a:srgbClr val="A4C2F4"/>
                </a:highlight>
              </a:rPr>
              <a:t>Jennifer:</a:t>
            </a:r>
            <a:r>
              <a:rPr lang="en-GB"/>
              <a:t> In order to maintain the integrity of the fresh foods, we have simplified the kit-making process into three main steps. This process begins with our suppliers delivering the ingredients. Next, these ingredients will be machine-washed, prepared, and packaged by our trained staff. And then, the kits will be shipped to our customers to enjoy. </a:t>
            </a:r>
            <a:endParaRPr/>
          </a:p>
          <a:p>
            <a:pPr marL="0" lvl="0" indent="0" rtl="0">
              <a:lnSpc>
                <a:spcPct val="115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pic>
        <p:nvPicPr>
          <p:cNvPr id="10" name="Shape 10" descr="shutterstock_429987889_edited.jpg"/>
          <p:cNvPicPr preferRelativeResize="0"/>
          <p:nvPr/>
        </p:nvPicPr>
        <p:blipFill rotWithShape="1">
          <a:blip r:embed="rId2">
            <a:alphaModFix/>
          </a:blip>
          <a:srcRect t="21799" b="23591"/>
          <a:stretch/>
        </p:blipFill>
        <p:spPr>
          <a:xfrm>
            <a:off x="0" y="487825"/>
            <a:ext cx="9144000" cy="4655676"/>
          </a:xfrm>
          <a:prstGeom prst="rect">
            <a:avLst/>
          </a:prstGeom>
          <a:noFill/>
          <a:ln>
            <a:noFill/>
          </a:ln>
        </p:spPr>
      </p:pic>
      <p:sp>
        <p:nvSpPr>
          <p:cNvPr id="11" name="Shape 11"/>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2" name="Shape 12"/>
          <p:cNvGrpSpPr/>
          <p:nvPr/>
        </p:nvGrpSpPr>
        <p:grpSpPr>
          <a:xfrm>
            <a:off x="830392" y="1191256"/>
            <a:ext cx="745763" cy="45826"/>
            <a:chOff x="4580561" y="2589004"/>
            <a:chExt cx="1064464" cy="25200"/>
          </a:xfrm>
        </p:grpSpPr>
        <p:sp>
          <p:nvSpPr>
            <p:cNvPr id="13" name="Shape 1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 name="Shape 15"/>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6" name="Shape 16"/>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7" name="Shape 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
        <p:nvSpPr>
          <p:cNvPr id="18" name="Shape 18"/>
          <p:cNvSpPr txBox="1"/>
          <p:nvPr/>
        </p:nvSpPr>
        <p:spPr>
          <a:xfrm>
            <a:off x="226550" y="78500"/>
            <a:ext cx="998100" cy="321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600">
                <a:latin typeface="Raleway"/>
                <a:ea typeface="Raleway"/>
                <a:cs typeface="Raleway"/>
                <a:sym typeface="Raleway"/>
              </a:rPr>
              <a:t>Confidential</a:t>
            </a:r>
            <a:endParaRPr sz="600" b="1">
              <a:latin typeface="Raleway"/>
              <a:ea typeface="Raleway"/>
              <a:cs typeface="Raleway"/>
              <a:sym typeface="Raleway"/>
            </a:endParaRPr>
          </a:p>
        </p:txBody>
      </p:sp>
      <p:sp>
        <p:nvSpPr>
          <p:cNvPr id="19" name="Shape 19"/>
          <p:cNvSpPr txBox="1"/>
          <p:nvPr/>
        </p:nvSpPr>
        <p:spPr>
          <a:xfrm>
            <a:off x="1296767" y="78500"/>
            <a:ext cx="2100600" cy="321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600">
                <a:latin typeface="Raleway"/>
                <a:ea typeface="Raleway"/>
                <a:cs typeface="Raleway"/>
                <a:sym typeface="Raleway"/>
              </a:rPr>
              <a:t>Customized for </a:t>
            </a:r>
            <a:r>
              <a:rPr lang="en-GB" sz="600" b="1">
                <a:latin typeface="Raleway"/>
                <a:ea typeface="Raleway"/>
                <a:cs typeface="Raleway"/>
                <a:sym typeface="Raleway"/>
              </a:rPr>
              <a:t>Lorem Ipsum LLC</a:t>
            </a:r>
            <a:endParaRPr sz="600">
              <a:latin typeface="Raleway"/>
              <a:ea typeface="Raleway"/>
              <a:cs typeface="Raleway"/>
              <a:sym typeface="Raleway"/>
            </a:endParaRPr>
          </a:p>
        </p:txBody>
      </p:sp>
      <p:sp>
        <p:nvSpPr>
          <p:cNvPr id="20" name="Shape 20"/>
          <p:cNvSpPr txBox="1"/>
          <p:nvPr/>
        </p:nvSpPr>
        <p:spPr>
          <a:xfrm>
            <a:off x="8213935" y="78500"/>
            <a:ext cx="705900" cy="321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600">
                <a:latin typeface="Raleway"/>
                <a:ea typeface="Raleway"/>
                <a:cs typeface="Raleway"/>
                <a:sym typeface="Raleway"/>
              </a:rPr>
              <a:t>Version 1.0</a:t>
            </a:r>
            <a:endParaRPr sz="600" b="1">
              <a:latin typeface="Raleway"/>
              <a:ea typeface="Raleway"/>
              <a:cs typeface="Raleway"/>
              <a:sym typeface="Raleway"/>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6"/>
        <p:cNvGrpSpPr/>
        <p:nvPr/>
      </p:nvGrpSpPr>
      <p:grpSpPr>
        <a:xfrm>
          <a:off x="0" y="0"/>
          <a:ext cx="0" cy="0"/>
          <a:chOff x="0" y="0"/>
          <a:chExt cx="0" cy="0"/>
        </a:xfrm>
      </p:grpSpPr>
      <p:grpSp>
        <p:nvGrpSpPr>
          <p:cNvPr id="107" name="Shape 107"/>
          <p:cNvGrpSpPr/>
          <p:nvPr/>
        </p:nvGrpSpPr>
        <p:grpSpPr>
          <a:xfrm>
            <a:off x="830392" y="4169130"/>
            <a:ext cx="745763" cy="45826"/>
            <a:chOff x="4580561" y="2589004"/>
            <a:chExt cx="1064464" cy="25200"/>
          </a:xfrm>
        </p:grpSpPr>
        <p:sp>
          <p:nvSpPr>
            <p:cNvPr id="108" name="Shape 10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0" name="Shape 110"/>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11" name="Shape 1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GB"/>
              <a:t>‹#›</a:t>
            </a:fld>
            <a:endParaRPr/>
          </a:p>
        </p:txBody>
      </p:sp>
      <p:sp>
        <p:nvSpPr>
          <p:cNvPr id="112" name="Shape 112">
            <a:hlinkClick r:id=""/>
          </p:cNvPr>
          <p:cNvSpPr/>
          <p:nvPr/>
        </p:nvSpPr>
        <p:spPr>
          <a:xfrm>
            <a:off x="8280450" y="0"/>
            <a:ext cx="863400" cy="454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13" name="Shape 113">
            <a:hlinkClick r:id=""/>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14" name="Shape 114">
            <a:hlinkClick r:id=""/>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15" name="Shape 115">
            <a:hlinkClick r:id=""/>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6"/>
        <p:cNvGrpSpPr/>
        <p:nvPr/>
      </p:nvGrpSpPr>
      <p:grpSpPr>
        <a:xfrm>
          <a:off x="0" y="0"/>
          <a:ext cx="0" cy="0"/>
          <a:chOff x="0" y="0"/>
          <a:chExt cx="0" cy="0"/>
        </a:xfrm>
      </p:grpSpPr>
      <p:sp>
        <p:nvSpPr>
          <p:cNvPr id="117" name="Shape 117"/>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8" name="Shape 118"/>
          <p:cNvGrpSpPr/>
          <p:nvPr/>
        </p:nvGrpSpPr>
        <p:grpSpPr>
          <a:xfrm>
            <a:off x="830392" y="1191256"/>
            <a:ext cx="745763" cy="45826"/>
            <a:chOff x="4580561" y="2589004"/>
            <a:chExt cx="1064464" cy="25200"/>
          </a:xfrm>
        </p:grpSpPr>
        <p:sp>
          <p:nvSpPr>
            <p:cNvPr id="119" name="Shape 11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1" name="Shape 121"/>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22" name="Shape 122"/>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23" name="Shape 123"/>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4" name="Shape 12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
        <p:nvSpPr>
          <p:cNvPr id="125" name="Shape 125">
            <a:hlinkClick r:id=""/>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26" name="Shape 126">
            <a:hlinkClick r:id=""/>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27" name="Shape 127">
            <a:hlinkClick r:id=""/>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28" name="Shape 128">
            <a:hlinkClick r:id=""/>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31" name="Shape 13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
        <p:nvSpPr>
          <p:cNvPr id="132" name="Shape 132">
            <a:hlinkClick r:id=""/>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33" name="Shape 133">
            <a:hlinkClick r:id=""/>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4" name="Shape 134">
            <a:hlinkClick r:id=""/>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5" name="Shape 135">
            <a:hlinkClick r:id=""/>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36"/>
        <p:cNvGrpSpPr/>
        <p:nvPr/>
      </p:nvGrpSpPr>
      <p:grpSpPr>
        <a:xfrm>
          <a:off x="0" y="0"/>
          <a:ext cx="0" cy="0"/>
          <a:chOff x="0" y="0"/>
          <a:chExt cx="0" cy="0"/>
        </a:xfrm>
      </p:grpSpPr>
      <p:grpSp>
        <p:nvGrpSpPr>
          <p:cNvPr id="137" name="Shape 137"/>
          <p:cNvGrpSpPr/>
          <p:nvPr/>
        </p:nvGrpSpPr>
        <p:grpSpPr>
          <a:xfrm>
            <a:off x="830392" y="4169130"/>
            <a:ext cx="745763" cy="45826"/>
            <a:chOff x="4580561" y="2589004"/>
            <a:chExt cx="1064464" cy="25200"/>
          </a:xfrm>
        </p:grpSpPr>
        <p:sp>
          <p:nvSpPr>
            <p:cNvPr id="138" name="Shape 13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0" name="Shape 140"/>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141" name="Shape 14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142" name="Shape 14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GB"/>
              <a:t>‹#›</a:t>
            </a:fld>
            <a:endParaRPr/>
          </a:p>
        </p:txBody>
      </p:sp>
      <p:sp>
        <p:nvSpPr>
          <p:cNvPr id="143" name="Shape 143">
            <a:hlinkClick r:id=""/>
          </p:cNvPr>
          <p:cNvSpPr/>
          <p:nvPr/>
        </p:nvSpPr>
        <p:spPr>
          <a:xfrm>
            <a:off x="8280450" y="0"/>
            <a:ext cx="863400" cy="4542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44" name="Shape 144">
            <a:hlinkClick r:id=""/>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45" name="Shape 145">
            <a:hlinkClick r:id=""/>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46" name="Shape 146">
            <a:hlinkClick r:id=""/>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Shape 14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
        <p:nvSpPr>
          <p:cNvPr id="149" name="Shape 149">
            <a:hlinkClick r:id=""/>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50" name="Shape 150">
            <a:hlinkClick r:id=""/>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51" name="Shape 151">
            <a:hlinkClick r:id=""/>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52" name="Shape 152">
            <a:hlinkClick r:id=""/>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C">
  <p:cSld name="SECTION_HEADER_1">
    <p:bg>
      <p:bgPr>
        <a:solidFill>
          <a:schemeClr val="dk1"/>
        </a:soli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308150" y="1318650"/>
            <a:ext cx="7110000" cy="5352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a:endParaRPr/>
          </a:p>
        </p:txBody>
      </p:sp>
      <p:sp>
        <p:nvSpPr>
          <p:cNvPr id="155" name="Shape 15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_alt1">
  <p:cSld name="SECTION_HEADER_2">
    <p:bg>
      <p:bgPr>
        <a:solidFill>
          <a:srgbClr val="434343"/>
        </a:solidFill>
        <a:effectLst/>
      </p:bgPr>
    </p:bg>
    <p:spTree>
      <p:nvGrpSpPr>
        <p:cNvPr id="1" name="Shape 156"/>
        <p:cNvGrpSpPr/>
        <p:nvPr/>
      </p:nvGrpSpPr>
      <p:grpSpPr>
        <a:xfrm>
          <a:off x="0" y="0"/>
          <a:ext cx="0" cy="0"/>
          <a:chOff x="0" y="0"/>
          <a:chExt cx="0" cy="0"/>
        </a:xfrm>
      </p:grpSpPr>
      <p:grpSp>
        <p:nvGrpSpPr>
          <p:cNvPr id="157" name="Shape 157"/>
          <p:cNvGrpSpPr/>
          <p:nvPr/>
        </p:nvGrpSpPr>
        <p:grpSpPr>
          <a:xfrm>
            <a:off x="830392" y="1191256"/>
            <a:ext cx="745763" cy="45826"/>
            <a:chOff x="4580561" y="2589004"/>
            <a:chExt cx="1064464" cy="25200"/>
          </a:xfrm>
        </p:grpSpPr>
        <p:sp>
          <p:nvSpPr>
            <p:cNvPr id="158" name="Shape 15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0" name="Shape 160"/>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61" name="Shape 16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GB"/>
              <a:t>‹#›</a:t>
            </a:fld>
            <a:endParaRPr/>
          </a:p>
        </p:txBody>
      </p:sp>
      <p:sp>
        <p:nvSpPr>
          <p:cNvPr id="162" name="Shape 162">
            <a:hlinkClick r:id=""/>
          </p:cNvPr>
          <p:cNvSpPr/>
          <p:nvPr/>
        </p:nvSpPr>
        <p:spPr>
          <a:xfrm>
            <a:off x="8280450" y="0"/>
            <a:ext cx="863400" cy="4542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63" name="Shape 163">
            <a:hlinkClick r:id=""/>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64" name="Shape 164">
            <a:hlinkClick r:id=""/>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65" name="Shape 165">
            <a:hlinkClick r:id=""/>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_alt1">
  <p:cSld name="TITLE_1">
    <p:bg>
      <p:bgPr>
        <a:solidFill>
          <a:schemeClr val="lt2"/>
        </a:solidFill>
        <a:effectLst/>
      </p:bgPr>
    </p:bg>
    <p:spTree>
      <p:nvGrpSpPr>
        <p:cNvPr id="1" name="Shape 21"/>
        <p:cNvGrpSpPr/>
        <p:nvPr/>
      </p:nvGrpSpPr>
      <p:grpSpPr>
        <a:xfrm>
          <a:off x="0" y="0"/>
          <a:ext cx="0" cy="0"/>
          <a:chOff x="0" y="0"/>
          <a:chExt cx="0" cy="0"/>
        </a:xfrm>
      </p:grpSpPr>
      <p:pic>
        <p:nvPicPr>
          <p:cNvPr id="22" name="Shape 22"/>
          <p:cNvPicPr preferRelativeResize="0"/>
          <p:nvPr/>
        </p:nvPicPr>
        <p:blipFill rotWithShape="1">
          <a:blip r:embed="rId2">
            <a:alphaModFix/>
          </a:blip>
          <a:srcRect t="18533"/>
          <a:stretch/>
        </p:blipFill>
        <p:spPr>
          <a:xfrm>
            <a:off x="0" y="487825"/>
            <a:ext cx="9144000" cy="4655676"/>
          </a:xfrm>
          <a:prstGeom prst="rect">
            <a:avLst/>
          </a:prstGeom>
          <a:noFill/>
          <a:ln>
            <a:noFill/>
          </a:ln>
        </p:spPr>
      </p:pic>
      <p:sp>
        <p:nvSpPr>
          <p:cNvPr id="23" name="Shape 2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25" name="Shape 25"/>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 name="Shape 2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a:p>
        </p:txBody>
      </p:sp>
      <p:sp>
        <p:nvSpPr>
          <p:cNvPr id="27" name="Shape 27">
            <a:hlinkClick r:id=""/>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8" name="Shape 28">
            <a:hlinkClick r:id=""/>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29" name="Shape 29">
            <a:hlinkClick r:id=""/>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30" name="Shape 30">
            <a:hlinkClick r:id=""/>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1"/>
        <p:cNvGrpSpPr/>
        <p:nvPr/>
      </p:nvGrpSpPr>
      <p:grpSpPr>
        <a:xfrm>
          <a:off x="0" y="0"/>
          <a:ext cx="0" cy="0"/>
          <a:chOff x="0" y="0"/>
          <a:chExt cx="0" cy="0"/>
        </a:xfrm>
      </p:grpSpPr>
      <p:grpSp>
        <p:nvGrpSpPr>
          <p:cNvPr id="32" name="Shape 32"/>
          <p:cNvGrpSpPr/>
          <p:nvPr/>
        </p:nvGrpSpPr>
        <p:grpSpPr>
          <a:xfrm>
            <a:off x="830392" y="1191256"/>
            <a:ext cx="745763" cy="45826"/>
            <a:chOff x="4580561" y="2589004"/>
            <a:chExt cx="1064464" cy="25200"/>
          </a:xfrm>
        </p:grpSpPr>
        <p:sp>
          <p:nvSpPr>
            <p:cNvPr id="33" name="Shape 3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 name="Shape 35"/>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36" name="Shape 3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GB"/>
              <a:t>‹#›</a:t>
            </a:fld>
            <a:endParaRPr/>
          </a:p>
        </p:txBody>
      </p:sp>
      <p:sp>
        <p:nvSpPr>
          <p:cNvPr id="37" name="Shape 37">
            <a:hlinkClick r:id=""/>
          </p:cNvPr>
          <p:cNvSpPr/>
          <p:nvPr/>
        </p:nvSpPr>
        <p:spPr>
          <a:xfrm>
            <a:off x="8280450" y="0"/>
            <a:ext cx="863400" cy="4542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8" name="Shape 38">
            <a:hlinkClick r:id=""/>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39" name="Shape 39">
            <a:hlinkClick r:id=""/>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40" name="Shape 40">
            <a:hlinkClick r:id=""/>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Shape 4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3" name="Shape 43"/>
          <p:cNvGrpSpPr/>
          <p:nvPr/>
        </p:nvGrpSpPr>
        <p:grpSpPr>
          <a:xfrm>
            <a:off x="830392" y="1191256"/>
            <a:ext cx="745763" cy="45826"/>
            <a:chOff x="4580561" y="2589004"/>
            <a:chExt cx="1064464" cy="25200"/>
          </a:xfrm>
        </p:grpSpPr>
        <p:sp>
          <p:nvSpPr>
            <p:cNvPr id="44" name="Shape 4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 name="Shape 4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7" name="Shape 4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8" name="Shape 4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
        <p:nvSpPr>
          <p:cNvPr id="49" name="Shape 49">
            <a:hlinkClick r:id=""/>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0" name="Shape 50">
            <a:hlinkClick r:id=""/>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1" name="Shape 51">
            <a:hlinkClick r:id=""/>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2" name="Shape 52">
            <a:hlinkClick r:id=""/>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ody only">
  <p:cSld name="TITLE_AND_BODY_1">
    <p:spTree>
      <p:nvGrpSpPr>
        <p:cNvPr id="1" name="Shape 53"/>
        <p:cNvGrpSpPr/>
        <p:nvPr/>
      </p:nvGrpSpPr>
      <p:grpSpPr>
        <a:xfrm>
          <a:off x="0" y="0"/>
          <a:ext cx="0" cy="0"/>
          <a:chOff x="0" y="0"/>
          <a:chExt cx="0" cy="0"/>
        </a:xfrm>
      </p:grpSpPr>
      <p:sp>
        <p:nvSpPr>
          <p:cNvPr id="54" name="Shape 5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a:p>
        </p:txBody>
      </p:sp>
      <p:sp>
        <p:nvSpPr>
          <p:cNvPr id="56" name="Shape 56">
            <a:hlinkClick r:id=""/>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7" name="Shape 57">
            <a:hlinkClick r:id=""/>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8" name="Shape 58">
            <a:hlinkClick r:id=""/>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9" name="Shape 59">
            <a:hlinkClick r:id=""/>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
        <p:nvSpPr>
          <p:cNvPr id="60" name="Shape 60"/>
          <p:cNvSpPr txBox="1">
            <a:spLocks noGrp="1"/>
          </p:cNvSpPr>
          <p:nvPr>
            <p:ph type="body" idx="1"/>
          </p:nvPr>
        </p:nvSpPr>
        <p:spPr>
          <a:xfrm>
            <a:off x="729450" y="1068650"/>
            <a:ext cx="7688700" cy="10344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_alt2">
  <p:cSld name="TITLE_AND_BODY_1_1">
    <p:spTree>
      <p:nvGrpSpPr>
        <p:cNvPr id="1" name="Shape 61"/>
        <p:cNvGrpSpPr/>
        <p:nvPr/>
      </p:nvGrpSpPr>
      <p:grpSpPr>
        <a:xfrm>
          <a:off x="0" y="0"/>
          <a:ext cx="0" cy="0"/>
          <a:chOff x="0" y="0"/>
          <a:chExt cx="0" cy="0"/>
        </a:xfrm>
      </p:grpSpPr>
      <p:pic>
        <p:nvPicPr>
          <p:cNvPr id="62" name="Shape 62"/>
          <p:cNvPicPr preferRelativeResize="0"/>
          <p:nvPr/>
        </p:nvPicPr>
        <p:blipFill rotWithShape="1">
          <a:blip r:embed="rId2">
            <a:alphaModFix/>
          </a:blip>
          <a:srcRect t="12287" b="12280"/>
          <a:stretch/>
        </p:blipFill>
        <p:spPr>
          <a:xfrm>
            <a:off x="0" y="487825"/>
            <a:ext cx="9143999" cy="4655672"/>
          </a:xfrm>
          <a:prstGeom prst="rect">
            <a:avLst/>
          </a:prstGeom>
          <a:noFill/>
          <a:ln>
            <a:noFill/>
          </a:ln>
        </p:spPr>
      </p:pic>
      <p:sp>
        <p:nvSpPr>
          <p:cNvPr id="63" name="Shape 63"/>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spcBef>
                <a:spcPts val="0"/>
              </a:spcBef>
              <a:spcAft>
                <a:spcPts val="0"/>
              </a:spcAft>
              <a:buNone/>
            </a:pPr>
            <a:fld id="{00000000-1234-1234-1234-123412341234}" type="slidenum">
              <a:rPr lang="en-GB"/>
              <a:t>‹#›</a:t>
            </a:fld>
            <a:endParaRPr/>
          </a:p>
        </p:txBody>
      </p:sp>
      <p:sp>
        <p:nvSpPr>
          <p:cNvPr id="65" name="Shape 65">
            <a:hlinkClick r:id=""/>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66" name="Shape 66">
            <a:hlinkClick r:id=""/>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67" name="Shape 67">
            <a:hlinkClick r:id=""/>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68" name="Shape 68">
            <a:hlinkClick r:id=""/>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
        <p:nvSpPr>
          <p:cNvPr id="69" name="Shape 69"/>
          <p:cNvSpPr txBox="1">
            <a:spLocks noGrp="1"/>
          </p:cNvSpPr>
          <p:nvPr>
            <p:ph type="title"/>
          </p:nvPr>
        </p:nvSpPr>
        <p:spPr>
          <a:xfrm>
            <a:off x="729450" y="2056375"/>
            <a:ext cx="5887500" cy="1518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Shape 71"/>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2" name="Shape 72"/>
          <p:cNvGrpSpPr/>
          <p:nvPr/>
        </p:nvGrpSpPr>
        <p:grpSpPr>
          <a:xfrm>
            <a:off x="830392" y="1191256"/>
            <a:ext cx="745763" cy="45826"/>
            <a:chOff x="4580561" y="2589004"/>
            <a:chExt cx="1064464" cy="25200"/>
          </a:xfrm>
        </p:grpSpPr>
        <p:sp>
          <p:nvSpPr>
            <p:cNvPr id="73" name="Shape 7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5" name="Shape 7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76" name="Shape 76"/>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7" name="Shape 77"/>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8" name="Shape 7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
        <p:nvSpPr>
          <p:cNvPr id="79" name="Shape 79">
            <a:hlinkClick r:id=""/>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80" name="Shape 80">
            <a:hlinkClick r:id=""/>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1" name="Shape 81">
            <a:hlinkClick r:id=""/>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2" name="Shape 82">
            <a:hlinkClick r:id=""/>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Shape 8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830392" y="1191256"/>
            <a:ext cx="745763" cy="45826"/>
            <a:chOff x="4580561" y="2589004"/>
            <a:chExt cx="1064464" cy="25200"/>
          </a:xfrm>
        </p:grpSpPr>
        <p:sp>
          <p:nvSpPr>
            <p:cNvPr id="86" name="Shape 8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8" name="Shape 8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89" name="Shape 8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
        <p:nvSpPr>
          <p:cNvPr id="90" name="Shape 90">
            <a:hlinkClick r:id=""/>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91" name="Shape 91">
            <a:hlinkClick r:id=""/>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92" name="Shape 92">
            <a:hlinkClick r:id=""/>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93" name="Shape 93">
            <a:hlinkClick r:id=""/>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4"/>
        <p:cNvGrpSpPr/>
        <p:nvPr/>
      </p:nvGrpSpPr>
      <p:grpSpPr>
        <a:xfrm>
          <a:off x="0" y="0"/>
          <a:ext cx="0" cy="0"/>
          <a:chOff x="0" y="0"/>
          <a:chExt cx="0" cy="0"/>
        </a:xfrm>
      </p:grpSpPr>
      <p:sp>
        <p:nvSpPr>
          <p:cNvPr id="95" name="Shape 9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6" name="Shape 96"/>
          <p:cNvGrpSpPr/>
          <p:nvPr/>
        </p:nvGrpSpPr>
        <p:grpSpPr>
          <a:xfrm>
            <a:off x="830392" y="1191256"/>
            <a:ext cx="745763" cy="45826"/>
            <a:chOff x="4580561" y="2589004"/>
            <a:chExt cx="1064464" cy="25200"/>
          </a:xfrm>
        </p:grpSpPr>
        <p:sp>
          <p:nvSpPr>
            <p:cNvPr id="97" name="Shape 9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9" name="Shape 99"/>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00" name="Shape 100"/>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1" name="Shape 10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
        <p:nvSpPr>
          <p:cNvPr id="102" name="Shape 102">
            <a:hlinkClick r:id=""/>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03" name="Shape 103">
            <a:hlinkClick r:id=""/>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04" name="Shape 104">
            <a:hlinkClick r:id=""/>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05" name="Shape 105">
            <a:hlinkClick r:id=""/>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7.xml"/><Relationship Id="rId3" Type="http://schemas.openxmlformats.org/officeDocument/2006/relationships/slide" Target="slide3.xml"/><Relationship Id="rId7" Type="http://schemas.openxmlformats.org/officeDocument/2006/relationships/slide" Target="slide11.xml"/><Relationship Id="rId12"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3.xml"/><Relationship Id="rId14" Type="http://schemas.openxmlformats.org/officeDocument/2006/relationships/slide" Target="slide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subTitle" idx="1"/>
          </p:nvPr>
        </p:nvSpPr>
        <p:spPr>
          <a:xfrm>
            <a:off x="727952" y="2895925"/>
            <a:ext cx="7688100" cy="541200"/>
          </a:xfrm>
          <a:prstGeom prst="rect">
            <a:avLst/>
          </a:prstGeom>
          <a:effectLst>
            <a:outerShdw blurRad="42863" dist="28575" dir="5400000" algn="bl" rotWithShape="0">
              <a:srgbClr val="000000">
                <a:alpha val="70000"/>
              </a:srgbClr>
            </a:outerShdw>
          </a:effectLst>
        </p:spPr>
        <p:txBody>
          <a:bodyPr spcFirstLastPara="1" wrap="square" lIns="91425" tIns="91425" rIns="91425" bIns="91425" anchor="t" anchorCtr="0">
            <a:noAutofit/>
          </a:bodyPr>
          <a:lstStyle/>
          <a:p>
            <a:pPr marL="0" lvl="0" indent="0" algn="r" rtl="0">
              <a:spcBef>
                <a:spcPts val="0"/>
              </a:spcBef>
              <a:spcAft>
                <a:spcPts val="0"/>
              </a:spcAft>
              <a:buNone/>
            </a:pPr>
            <a:r>
              <a:rPr lang="en-GB" b="1">
                <a:solidFill>
                  <a:srgbClr val="FFFFFF"/>
                </a:solidFill>
              </a:rPr>
              <a:t>Restart your life with fresh foods!</a:t>
            </a:r>
            <a:endParaRPr b="1">
              <a:solidFill>
                <a:srgbClr val="FFFFFF"/>
              </a:solidFill>
            </a:endParaRPr>
          </a:p>
        </p:txBody>
      </p:sp>
      <p:pic>
        <p:nvPicPr>
          <p:cNvPr id="171" name="Shape 171"/>
          <p:cNvPicPr preferRelativeResize="0"/>
          <p:nvPr/>
        </p:nvPicPr>
        <p:blipFill rotWithShape="1">
          <a:blip r:embed="rId3">
            <a:alphaModFix/>
          </a:blip>
          <a:srcRect/>
          <a:stretch/>
        </p:blipFill>
        <p:spPr>
          <a:xfrm>
            <a:off x="4799850" y="1148862"/>
            <a:ext cx="3525576" cy="1560800"/>
          </a:xfrm>
          <a:prstGeom prst="rect">
            <a:avLst/>
          </a:prstGeom>
          <a:noFill/>
          <a:ln>
            <a:noFill/>
          </a:ln>
          <a:effectLst>
            <a:outerShdw blurRad="57150" dist="28575" dir="5400000" algn="bl" rotWithShape="0">
              <a:srgbClr val="000000">
                <a:alpha val="8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729450" y="2056375"/>
            <a:ext cx="5887500" cy="15186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a:t>Finance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729450" y="733950"/>
            <a:ext cx="7688400" cy="1244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7500"/>
              <a:t>$623,571.96</a:t>
            </a:r>
            <a:endParaRPr sz="7500"/>
          </a:p>
        </p:txBody>
      </p:sp>
      <p:sp>
        <p:nvSpPr>
          <p:cNvPr id="320" name="Shape 320"/>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1700"/>
              <a:t>with an interest rate of 7.5%, and a repayment term of 10 years, and monthly payments of $7,401.91. </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idx="4294967295"/>
          </p:nvPr>
        </p:nvSpPr>
        <p:spPr>
          <a:xfrm>
            <a:off x="3315850" y="2221325"/>
            <a:ext cx="20031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Expenses</a:t>
            </a:r>
            <a:endParaRPr/>
          </a:p>
        </p:txBody>
      </p:sp>
      <p:pic>
        <p:nvPicPr>
          <p:cNvPr id="326" name="Shape 326"/>
          <p:cNvPicPr preferRelativeResize="0"/>
          <p:nvPr/>
        </p:nvPicPr>
        <p:blipFill>
          <a:blip r:embed="rId3">
            <a:alphaModFix/>
          </a:blip>
          <a:stretch>
            <a:fillRect/>
          </a:stretch>
        </p:blipFill>
        <p:spPr>
          <a:xfrm>
            <a:off x="412825" y="0"/>
            <a:ext cx="8318400" cy="5143544"/>
          </a:xfrm>
          <a:prstGeom prst="trapezoid">
            <a:avLst>
              <a:gd name="adj" fmla="val 14354"/>
            </a:avLst>
          </a:prstGeom>
          <a:noFill/>
          <a:ln>
            <a:noFill/>
          </a:ln>
        </p:spPr>
      </p:pic>
      <p:sp>
        <p:nvSpPr>
          <p:cNvPr id="327" name="Shape 327"/>
          <p:cNvSpPr txBox="1">
            <a:spLocks noGrp="1"/>
          </p:cNvSpPr>
          <p:nvPr>
            <p:ph type="title" idx="4294967295"/>
          </p:nvPr>
        </p:nvSpPr>
        <p:spPr>
          <a:xfrm>
            <a:off x="412825" y="372625"/>
            <a:ext cx="3893400" cy="1034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Expenses</a:t>
            </a:r>
            <a:endParaRPr b="0"/>
          </a:p>
        </p:txBody>
      </p:sp>
      <p:sp>
        <p:nvSpPr>
          <p:cNvPr id="328" name="Shape 328"/>
          <p:cNvSpPr txBox="1">
            <a:spLocks noGrp="1"/>
          </p:cNvSpPr>
          <p:nvPr>
            <p:ph type="title" idx="4294967295"/>
          </p:nvPr>
        </p:nvSpPr>
        <p:spPr>
          <a:xfrm>
            <a:off x="2625300" y="1722125"/>
            <a:ext cx="3893400" cy="10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600">
                <a:solidFill>
                  <a:srgbClr val="666666"/>
                </a:solidFill>
              </a:rPr>
              <a:t>$623,571</a:t>
            </a:r>
            <a:endParaRPr sz="4600" b="0">
              <a:solidFill>
                <a:srgbClr val="6666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730725" y="1318650"/>
            <a:ext cx="3893400" cy="1034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Obtaining loan</a:t>
            </a:r>
            <a:endParaRPr b="0"/>
          </a:p>
        </p:txBody>
      </p:sp>
      <p:sp>
        <p:nvSpPr>
          <p:cNvPr id="334" name="Shape 334"/>
          <p:cNvSpPr txBox="1">
            <a:spLocks noGrp="1"/>
          </p:cNvSpPr>
          <p:nvPr>
            <p:ph type="body" idx="1"/>
          </p:nvPr>
        </p:nvSpPr>
        <p:spPr>
          <a:xfrm>
            <a:off x="721225" y="2060025"/>
            <a:ext cx="3893400" cy="2463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1400">
                <a:solidFill>
                  <a:srgbClr val="000000"/>
                </a:solidFill>
              </a:rPr>
              <a:t>Three Steps to Obtaining a Loan:</a:t>
            </a:r>
            <a:endParaRPr sz="1400">
              <a:solidFill>
                <a:srgbClr val="000000"/>
              </a:solidFill>
            </a:endParaRPr>
          </a:p>
          <a:p>
            <a:pPr marL="457200" lvl="0" indent="-317500" rtl="0">
              <a:spcBef>
                <a:spcPts val="1600"/>
              </a:spcBef>
              <a:spcAft>
                <a:spcPts val="0"/>
              </a:spcAft>
              <a:buClr>
                <a:srgbClr val="000000"/>
              </a:buClr>
              <a:buSzPts val="1400"/>
              <a:buAutoNum type="arabicPeriod"/>
            </a:pPr>
            <a:r>
              <a:rPr lang="en-GB" sz="1400">
                <a:solidFill>
                  <a:srgbClr val="000000"/>
                </a:solidFill>
              </a:rPr>
              <a:t>Choosing Wells Fargo</a:t>
            </a:r>
            <a:endParaRPr sz="1400">
              <a:solidFill>
                <a:srgbClr val="000000"/>
              </a:solidFill>
            </a:endParaRPr>
          </a:p>
          <a:p>
            <a:pPr marL="457200" lvl="0" indent="-317500" rtl="0">
              <a:spcBef>
                <a:spcPts val="0"/>
              </a:spcBef>
              <a:spcAft>
                <a:spcPts val="0"/>
              </a:spcAft>
              <a:buClr>
                <a:srgbClr val="000000"/>
              </a:buClr>
              <a:buSzPts val="1400"/>
              <a:buAutoNum type="arabicPeriod"/>
            </a:pPr>
            <a:r>
              <a:rPr lang="en-GB" sz="1400">
                <a:solidFill>
                  <a:srgbClr val="000000"/>
                </a:solidFill>
              </a:rPr>
              <a:t>Meet with a consultant</a:t>
            </a:r>
            <a:endParaRPr sz="1400">
              <a:solidFill>
                <a:srgbClr val="000000"/>
              </a:solidFill>
            </a:endParaRPr>
          </a:p>
          <a:p>
            <a:pPr marL="457200" lvl="0" indent="-317500" rtl="0">
              <a:spcBef>
                <a:spcPts val="0"/>
              </a:spcBef>
              <a:spcAft>
                <a:spcPts val="0"/>
              </a:spcAft>
              <a:buClr>
                <a:srgbClr val="000000"/>
              </a:buClr>
              <a:buSzPts val="1400"/>
              <a:buAutoNum type="arabicPeriod"/>
            </a:pPr>
            <a:r>
              <a:rPr lang="en-GB" sz="1400">
                <a:solidFill>
                  <a:srgbClr val="000000"/>
                </a:solidFill>
              </a:rPr>
              <a:t>Show our business plan and use Misty’s expertise</a:t>
            </a:r>
            <a:endParaRPr sz="1400">
              <a:solidFill>
                <a:srgbClr val="000000"/>
              </a:solidFill>
            </a:endParaRPr>
          </a:p>
        </p:txBody>
      </p:sp>
      <p:pic>
        <p:nvPicPr>
          <p:cNvPr id="335" name="Shape 335"/>
          <p:cNvPicPr preferRelativeResize="0"/>
          <p:nvPr/>
        </p:nvPicPr>
        <p:blipFill>
          <a:blip r:embed="rId3">
            <a:alphaModFix/>
          </a:blip>
          <a:stretch>
            <a:fillRect/>
          </a:stretch>
        </p:blipFill>
        <p:spPr>
          <a:xfrm>
            <a:off x="4902673" y="1637075"/>
            <a:ext cx="4241329" cy="2385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5536112" y="2054975"/>
            <a:ext cx="2832900" cy="10518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GB" sz="1600" b="1"/>
              <a:t>Loyal Customers</a:t>
            </a:r>
            <a:endParaRPr sz="1600" b="1"/>
          </a:p>
          <a:p>
            <a:pPr marL="0" lvl="0" indent="0" rtl="0">
              <a:lnSpc>
                <a:spcPct val="100000"/>
              </a:lnSpc>
              <a:spcBef>
                <a:spcPts val="1600"/>
              </a:spcBef>
              <a:spcAft>
                <a:spcPts val="1600"/>
              </a:spcAft>
              <a:buNone/>
            </a:pPr>
            <a:r>
              <a:rPr lang="en-GB" sz="1400"/>
              <a:t>Delicious meals establish healthy eating habits, creating repeat customers.</a:t>
            </a:r>
            <a:endParaRPr sz="1400" b="1"/>
          </a:p>
        </p:txBody>
      </p:sp>
      <p:sp>
        <p:nvSpPr>
          <p:cNvPr id="341" name="Shape 341"/>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Assumptions</a:t>
            </a:r>
            <a:endParaRPr/>
          </a:p>
        </p:txBody>
      </p:sp>
      <p:sp>
        <p:nvSpPr>
          <p:cNvPr id="342" name="Shape 342"/>
          <p:cNvSpPr txBox="1">
            <a:spLocks noGrp="1"/>
          </p:cNvSpPr>
          <p:nvPr>
            <p:ph type="body" idx="1"/>
          </p:nvPr>
        </p:nvSpPr>
        <p:spPr>
          <a:xfrm>
            <a:off x="1827991" y="3331400"/>
            <a:ext cx="2832900" cy="1051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sz="1600" b="1"/>
              <a:t>Investment</a:t>
            </a:r>
            <a:endParaRPr sz="1600" b="1"/>
          </a:p>
          <a:p>
            <a:pPr marL="0" lvl="0" indent="0" rtl="0">
              <a:lnSpc>
                <a:spcPct val="100000"/>
              </a:lnSpc>
              <a:spcBef>
                <a:spcPts val="1600"/>
              </a:spcBef>
              <a:spcAft>
                <a:spcPts val="1600"/>
              </a:spcAft>
              <a:buNone/>
            </a:pPr>
            <a:r>
              <a:rPr lang="en-GB" sz="1400"/>
              <a:t>People  will spend more money to save time and receive quality food.</a:t>
            </a:r>
            <a:endParaRPr sz="1400"/>
          </a:p>
        </p:txBody>
      </p:sp>
      <p:grpSp>
        <p:nvGrpSpPr>
          <p:cNvPr id="343" name="Shape 343"/>
          <p:cNvGrpSpPr/>
          <p:nvPr/>
        </p:nvGrpSpPr>
        <p:grpSpPr>
          <a:xfrm>
            <a:off x="1302400" y="2078475"/>
            <a:ext cx="525600" cy="535200"/>
            <a:chOff x="1302400" y="2078475"/>
            <a:chExt cx="525600" cy="535200"/>
          </a:xfrm>
        </p:grpSpPr>
        <p:sp>
          <p:nvSpPr>
            <p:cNvPr id="344" name="Shape 344"/>
            <p:cNvSpPr/>
            <p:nvPr/>
          </p:nvSpPr>
          <p:spPr>
            <a:xfrm>
              <a:off x="1400790" y="2181675"/>
              <a:ext cx="328800" cy="328800"/>
            </a:xfrm>
            <a:prstGeom prst="ellipse">
              <a:avLst/>
            </a:prstGeom>
            <a:solidFill>
              <a:srgbClr val="00BF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b="1">
                <a:solidFill>
                  <a:srgbClr val="FFFFFF"/>
                </a:solidFill>
              </a:endParaRPr>
            </a:p>
          </p:txBody>
        </p:sp>
        <p:sp>
          <p:nvSpPr>
            <p:cNvPr id="345" name="Shape 345"/>
            <p:cNvSpPr txBox="1"/>
            <p:nvPr/>
          </p:nvSpPr>
          <p:spPr>
            <a:xfrm>
              <a:off x="1302400" y="2078475"/>
              <a:ext cx="525600" cy="5352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GB" sz="800" b="1">
                  <a:solidFill>
                    <a:srgbClr val="FFFFFF"/>
                  </a:solidFill>
                </a:rPr>
                <a:t>01</a:t>
              </a:r>
              <a:endParaRPr sz="800" b="1">
                <a:solidFill>
                  <a:srgbClr val="FFFFFF"/>
                </a:solidFill>
              </a:endParaRPr>
            </a:p>
          </p:txBody>
        </p:sp>
      </p:grpSp>
      <p:grpSp>
        <p:nvGrpSpPr>
          <p:cNvPr id="346" name="Shape 346"/>
          <p:cNvGrpSpPr/>
          <p:nvPr/>
        </p:nvGrpSpPr>
        <p:grpSpPr>
          <a:xfrm>
            <a:off x="1302400" y="3300875"/>
            <a:ext cx="525600" cy="535200"/>
            <a:chOff x="1302400" y="2078475"/>
            <a:chExt cx="525600" cy="535200"/>
          </a:xfrm>
        </p:grpSpPr>
        <p:sp>
          <p:nvSpPr>
            <p:cNvPr id="347" name="Shape 347"/>
            <p:cNvSpPr/>
            <p:nvPr/>
          </p:nvSpPr>
          <p:spPr>
            <a:xfrm>
              <a:off x="1400790" y="2181675"/>
              <a:ext cx="328800" cy="328800"/>
            </a:xfrm>
            <a:prstGeom prst="ellipse">
              <a:avLst/>
            </a:prstGeom>
            <a:solidFill>
              <a:srgbClr val="00BF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b="1">
                <a:solidFill>
                  <a:srgbClr val="FFFFFF"/>
                </a:solidFill>
              </a:endParaRPr>
            </a:p>
          </p:txBody>
        </p:sp>
        <p:sp>
          <p:nvSpPr>
            <p:cNvPr id="348" name="Shape 348"/>
            <p:cNvSpPr txBox="1"/>
            <p:nvPr/>
          </p:nvSpPr>
          <p:spPr>
            <a:xfrm>
              <a:off x="1302400" y="2078475"/>
              <a:ext cx="525600" cy="53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a:solidFill>
                    <a:srgbClr val="FFFFFF"/>
                  </a:solidFill>
                </a:rPr>
                <a:t>02</a:t>
              </a:r>
              <a:endParaRPr sz="800" b="1">
                <a:solidFill>
                  <a:srgbClr val="FFFFFF"/>
                </a:solidFill>
              </a:endParaRPr>
            </a:p>
          </p:txBody>
        </p:sp>
      </p:grpSp>
      <p:grpSp>
        <p:nvGrpSpPr>
          <p:cNvPr id="349" name="Shape 349"/>
          <p:cNvGrpSpPr/>
          <p:nvPr/>
        </p:nvGrpSpPr>
        <p:grpSpPr>
          <a:xfrm>
            <a:off x="4992400" y="2078475"/>
            <a:ext cx="525600" cy="535200"/>
            <a:chOff x="1302400" y="2078475"/>
            <a:chExt cx="525600" cy="535200"/>
          </a:xfrm>
        </p:grpSpPr>
        <p:sp>
          <p:nvSpPr>
            <p:cNvPr id="350" name="Shape 350"/>
            <p:cNvSpPr/>
            <p:nvPr/>
          </p:nvSpPr>
          <p:spPr>
            <a:xfrm>
              <a:off x="1400790" y="2181675"/>
              <a:ext cx="328800" cy="328800"/>
            </a:xfrm>
            <a:prstGeom prst="ellipse">
              <a:avLst/>
            </a:prstGeom>
            <a:solidFill>
              <a:srgbClr val="00BF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b="1">
                <a:solidFill>
                  <a:srgbClr val="FFFFFF"/>
                </a:solidFill>
              </a:endParaRPr>
            </a:p>
          </p:txBody>
        </p:sp>
        <p:sp>
          <p:nvSpPr>
            <p:cNvPr id="351" name="Shape 351"/>
            <p:cNvSpPr txBox="1"/>
            <p:nvPr/>
          </p:nvSpPr>
          <p:spPr>
            <a:xfrm>
              <a:off x="1302400" y="2078475"/>
              <a:ext cx="525600" cy="53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a:solidFill>
                    <a:srgbClr val="FFFFFF"/>
                  </a:solidFill>
                </a:rPr>
                <a:t>03</a:t>
              </a:r>
              <a:endParaRPr sz="800" b="1">
                <a:solidFill>
                  <a:srgbClr val="FFFFFF"/>
                </a:solidFill>
              </a:endParaRPr>
            </a:p>
          </p:txBody>
        </p:sp>
      </p:grpSp>
      <p:sp>
        <p:nvSpPr>
          <p:cNvPr id="352" name="Shape 352"/>
          <p:cNvSpPr txBox="1">
            <a:spLocks noGrp="1"/>
          </p:cNvSpPr>
          <p:nvPr>
            <p:ph type="body" idx="1"/>
          </p:nvPr>
        </p:nvSpPr>
        <p:spPr>
          <a:xfrm>
            <a:off x="1827991" y="2066725"/>
            <a:ext cx="2832900" cy="1051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sz="1600" b="1"/>
              <a:t>Health</a:t>
            </a:r>
            <a:endParaRPr sz="1600" b="1"/>
          </a:p>
          <a:p>
            <a:pPr marL="0" lvl="0" indent="0" rtl="0">
              <a:lnSpc>
                <a:spcPct val="100000"/>
              </a:lnSpc>
              <a:spcBef>
                <a:spcPts val="1600"/>
              </a:spcBef>
              <a:spcAft>
                <a:spcPts val="1600"/>
              </a:spcAft>
              <a:buNone/>
            </a:pPr>
            <a:r>
              <a:rPr lang="en-GB" sz="1400"/>
              <a:t>Our customers will care about their health and well-being.</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solidFill>
                  <a:srgbClr val="000000"/>
                </a:solidFill>
              </a:rPr>
              <a:t>Vision</a:t>
            </a:r>
            <a:endParaRPr sz="800"/>
          </a:p>
        </p:txBody>
      </p:sp>
      <p:sp>
        <p:nvSpPr>
          <p:cNvPr id="358" name="Shape 358"/>
          <p:cNvSpPr txBox="1"/>
          <p:nvPr/>
        </p:nvSpPr>
        <p:spPr>
          <a:xfrm>
            <a:off x="674178" y="3515100"/>
            <a:ext cx="11514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1500" b="1">
                <a:latin typeface="Lato"/>
                <a:ea typeface="Lato"/>
                <a:cs typeface="Lato"/>
                <a:sym typeface="Lato"/>
              </a:rPr>
              <a:t>Year 1</a:t>
            </a:r>
            <a:endParaRPr sz="1500" b="1">
              <a:latin typeface="Lato"/>
              <a:ea typeface="Lato"/>
              <a:cs typeface="Lato"/>
              <a:sym typeface="Lato"/>
            </a:endParaRPr>
          </a:p>
        </p:txBody>
      </p:sp>
      <p:sp>
        <p:nvSpPr>
          <p:cNvPr id="359" name="Shape 359"/>
          <p:cNvSpPr txBox="1">
            <a:spLocks noGrp="1"/>
          </p:cNvSpPr>
          <p:nvPr>
            <p:ph type="title"/>
          </p:nvPr>
        </p:nvSpPr>
        <p:spPr>
          <a:xfrm>
            <a:off x="237375" y="2110275"/>
            <a:ext cx="2025000" cy="371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1200">
                <a:solidFill>
                  <a:srgbClr val="000000"/>
                </a:solidFill>
              </a:rPr>
              <a:t>Increase Customer Base </a:t>
            </a:r>
            <a:endParaRPr sz="1200">
              <a:solidFill>
                <a:srgbClr val="000000"/>
              </a:solidFill>
            </a:endParaRPr>
          </a:p>
        </p:txBody>
      </p:sp>
      <p:sp>
        <p:nvSpPr>
          <p:cNvPr id="360" name="Shape 360"/>
          <p:cNvSpPr txBox="1">
            <a:spLocks noGrp="1"/>
          </p:cNvSpPr>
          <p:nvPr>
            <p:ph type="body" idx="4294967295"/>
          </p:nvPr>
        </p:nvSpPr>
        <p:spPr>
          <a:xfrm>
            <a:off x="142437" y="2343000"/>
            <a:ext cx="2214900" cy="550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GB" sz="1000"/>
              <a:t>After a year of launching our company, we want to increase our customer base to 35,000.</a:t>
            </a:r>
            <a:endParaRPr sz="1000"/>
          </a:p>
        </p:txBody>
      </p:sp>
      <p:sp>
        <p:nvSpPr>
          <p:cNvPr id="361" name="Shape 361"/>
          <p:cNvSpPr txBox="1"/>
          <p:nvPr/>
        </p:nvSpPr>
        <p:spPr>
          <a:xfrm>
            <a:off x="2108887" y="2952375"/>
            <a:ext cx="11706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1500" b="1">
                <a:latin typeface="Lato"/>
                <a:ea typeface="Lato"/>
                <a:cs typeface="Lato"/>
                <a:sym typeface="Lato"/>
              </a:rPr>
              <a:t>Year 2</a:t>
            </a:r>
            <a:endParaRPr sz="1500" b="1">
              <a:latin typeface="Lato"/>
              <a:ea typeface="Lato"/>
              <a:cs typeface="Lato"/>
              <a:sym typeface="Lato"/>
            </a:endParaRPr>
          </a:p>
        </p:txBody>
      </p:sp>
      <p:sp>
        <p:nvSpPr>
          <p:cNvPr id="362" name="Shape 362"/>
          <p:cNvSpPr txBox="1">
            <a:spLocks noGrp="1"/>
          </p:cNvSpPr>
          <p:nvPr>
            <p:ph type="title"/>
          </p:nvPr>
        </p:nvSpPr>
        <p:spPr>
          <a:xfrm>
            <a:off x="2163475" y="3794475"/>
            <a:ext cx="1061400" cy="231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1200">
                <a:solidFill>
                  <a:srgbClr val="000000"/>
                </a:solidFill>
              </a:rPr>
              <a:t>Expansion</a:t>
            </a:r>
            <a:endParaRPr sz="1200">
              <a:solidFill>
                <a:srgbClr val="000000"/>
              </a:solidFill>
            </a:endParaRPr>
          </a:p>
        </p:txBody>
      </p:sp>
      <p:sp>
        <p:nvSpPr>
          <p:cNvPr id="363" name="Shape 363"/>
          <p:cNvSpPr txBox="1">
            <a:spLocks noGrp="1"/>
          </p:cNvSpPr>
          <p:nvPr>
            <p:ph type="body" idx="4294967295"/>
          </p:nvPr>
        </p:nvSpPr>
        <p:spPr>
          <a:xfrm>
            <a:off x="1361575" y="4068550"/>
            <a:ext cx="2665200" cy="705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1000"/>
              <a:t>Expand our target location to serve a community of 400,000+.</a:t>
            </a:r>
            <a:endParaRPr sz="1000"/>
          </a:p>
          <a:p>
            <a:pPr marL="0" lvl="0" indent="0" algn="ctr" rtl="0">
              <a:lnSpc>
                <a:spcPct val="100000"/>
              </a:lnSpc>
              <a:spcBef>
                <a:spcPts val="600"/>
              </a:spcBef>
              <a:spcAft>
                <a:spcPts val="600"/>
              </a:spcAft>
              <a:buNone/>
            </a:pPr>
            <a:r>
              <a:rPr lang="en-GB" sz="1000"/>
              <a:t>Open  another warehouse to accommodate for increased demand.</a:t>
            </a:r>
            <a:endParaRPr sz="1000"/>
          </a:p>
        </p:txBody>
      </p:sp>
      <p:sp>
        <p:nvSpPr>
          <p:cNvPr id="364" name="Shape 364"/>
          <p:cNvSpPr txBox="1"/>
          <p:nvPr/>
        </p:nvSpPr>
        <p:spPr>
          <a:xfrm>
            <a:off x="3596124" y="3462425"/>
            <a:ext cx="131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1500" b="1">
                <a:latin typeface="Lato"/>
                <a:ea typeface="Lato"/>
                <a:cs typeface="Lato"/>
                <a:sym typeface="Lato"/>
              </a:rPr>
              <a:t>Year 3</a:t>
            </a:r>
            <a:endParaRPr sz="1500" b="1">
              <a:latin typeface="Lato"/>
              <a:ea typeface="Lato"/>
              <a:cs typeface="Lato"/>
              <a:sym typeface="Lato"/>
            </a:endParaRPr>
          </a:p>
        </p:txBody>
      </p:sp>
      <p:sp>
        <p:nvSpPr>
          <p:cNvPr id="365" name="Shape 365"/>
          <p:cNvSpPr txBox="1">
            <a:spLocks noGrp="1"/>
          </p:cNvSpPr>
          <p:nvPr>
            <p:ph type="title"/>
          </p:nvPr>
        </p:nvSpPr>
        <p:spPr>
          <a:xfrm>
            <a:off x="3388675" y="1969375"/>
            <a:ext cx="1730700" cy="309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1200">
                <a:solidFill>
                  <a:srgbClr val="000000"/>
                </a:solidFill>
              </a:rPr>
              <a:t>Selling to 3rd Parties</a:t>
            </a:r>
            <a:endParaRPr sz="1200">
              <a:solidFill>
                <a:srgbClr val="000000"/>
              </a:solidFill>
            </a:endParaRPr>
          </a:p>
        </p:txBody>
      </p:sp>
      <p:sp>
        <p:nvSpPr>
          <p:cNvPr id="366" name="Shape 366"/>
          <p:cNvSpPr txBox="1">
            <a:spLocks noGrp="1"/>
          </p:cNvSpPr>
          <p:nvPr>
            <p:ph type="body" idx="4294967295"/>
          </p:nvPr>
        </p:nvSpPr>
        <p:spPr>
          <a:xfrm>
            <a:off x="3146584" y="2203313"/>
            <a:ext cx="2214900" cy="550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GB" sz="1000"/>
              <a:t>Contact a 3rd party to set up vending machines in downtown Seattle </a:t>
            </a:r>
            <a:endParaRPr sz="1000"/>
          </a:p>
        </p:txBody>
      </p:sp>
      <p:sp>
        <p:nvSpPr>
          <p:cNvPr id="367" name="Shape 367"/>
          <p:cNvSpPr txBox="1"/>
          <p:nvPr/>
        </p:nvSpPr>
        <p:spPr>
          <a:xfrm>
            <a:off x="5658263" y="2987975"/>
            <a:ext cx="11706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1500" b="1">
                <a:latin typeface="Lato"/>
                <a:ea typeface="Lato"/>
                <a:cs typeface="Lato"/>
                <a:sym typeface="Lato"/>
              </a:rPr>
              <a:t>Year 4</a:t>
            </a:r>
            <a:endParaRPr sz="1500" b="1">
              <a:latin typeface="Lato"/>
              <a:ea typeface="Lato"/>
              <a:cs typeface="Lato"/>
              <a:sym typeface="Lato"/>
            </a:endParaRPr>
          </a:p>
        </p:txBody>
      </p:sp>
      <p:sp>
        <p:nvSpPr>
          <p:cNvPr id="368" name="Shape 368"/>
          <p:cNvSpPr txBox="1">
            <a:spLocks noGrp="1"/>
          </p:cNvSpPr>
          <p:nvPr>
            <p:ph type="title"/>
          </p:nvPr>
        </p:nvSpPr>
        <p:spPr>
          <a:xfrm>
            <a:off x="5136125" y="3837600"/>
            <a:ext cx="2331900" cy="231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1200">
                <a:solidFill>
                  <a:srgbClr val="000000"/>
                </a:solidFill>
              </a:rPr>
              <a:t>Launch Rewards Program</a:t>
            </a:r>
            <a:endParaRPr sz="1200">
              <a:solidFill>
                <a:srgbClr val="000000"/>
              </a:solidFill>
            </a:endParaRPr>
          </a:p>
        </p:txBody>
      </p:sp>
      <p:sp>
        <p:nvSpPr>
          <p:cNvPr id="369" name="Shape 369"/>
          <p:cNvSpPr txBox="1">
            <a:spLocks noGrp="1"/>
          </p:cNvSpPr>
          <p:nvPr>
            <p:ph type="body" idx="4294967295"/>
          </p:nvPr>
        </p:nvSpPr>
        <p:spPr>
          <a:xfrm>
            <a:off x="5136128" y="4068600"/>
            <a:ext cx="2214900" cy="550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GB" sz="1000"/>
              <a:t>After four years, we plan to introduce a rewards program.</a:t>
            </a:r>
            <a:endParaRPr sz="1000"/>
          </a:p>
        </p:txBody>
      </p:sp>
      <p:sp>
        <p:nvSpPr>
          <p:cNvPr id="370" name="Shape 370"/>
          <p:cNvSpPr txBox="1"/>
          <p:nvPr/>
        </p:nvSpPr>
        <p:spPr>
          <a:xfrm>
            <a:off x="7407800" y="3462425"/>
            <a:ext cx="11514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1500" b="1">
                <a:latin typeface="Lato"/>
                <a:ea typeface="Lato"/>
                <a:cs typeface="Lato"/>
                <a:sym typeface="Lato"/>
              </a:rPr>
              <a:t>Year 5</a:t>
            </a:r>
            <a:endParaRPr sz="1500" b="1">
              <a:latin typeface="Lato"/>
              <a:ea typeface="Lato"/>
              <a:cs typeface="Lato"/>
              <a:sym typeface="Lato"/>
            </a:endParaRPr>
          </a:p>
        </p:txBody>
      </p:sp>
      <p:sp>
        <p:nvSpPr>
          <p:cNvPr id="371" name="Shape 371"/>
          <p:cNvSpPr txBox="1">
            <a:spLocks noGrp="1"/>
          </p:cNvSpPr>
          <p:nvPr>
            <p:ph type="title"/>
          </p:nvPr>
        </p:nvSpPr>
        <p:spPr>
          <a:xfrm>
            <a:off x="7229900" y="2110275"/>
            <a:ext cx="1507200" cy="231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1200">
                <a:solidFill>
                  <a:srgbClr val="000000"/>
                </a:solidFill>
              </a:rPr>
              <a:t>Open Store Front</a:t>
            </a:r>
            <a:endParaRPr sz="1200">
              <a:solidFill>
                <a:srgbClr val="000000"/>
              </a:solidFill>
            </a:endParaRPr>
          </a:p>
        </p:txBody>
      </p:sp>
      <p:sp>
        <p:nvSpPr>
          <p:cNvPr id="372" name="Shape 372"/>
          <p:cNvSpPr txBox="1">
            <a:spLocks noGrp="1"/>
          </p:cNvSpPr>
          <p:nvPr>
            <p:ph type="body" idx="4294967295"/>
          </p:nvPr>
        </p:nvSpPr>
        <p:spPr>
          <a:xfrm>
            <a:off x="6876049" y="2343000"/>
            <a:ext cx="2214900" cy="550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GB" sz="1000"/>
              <a:t>And our final goal is to open a storefront in the heart of Seattle</a:t>
            </a:r>
            <a:endParaRPr sz="1000"/>
          </a:p>
        </p:txBody>
      </p:sp>
      <p:pic>
        <p:nvPicPr>
          <p:cNvPr id="373" name="Shape 373"/>
          <p:cNvPicPr preferRelativeResize="0"/>
          <p:nvPr/>
        </p:nvPicPr>
        <p:blipFill rotWithShape="1">
          <a:blip r:embed="rId3">
            <a:alphaModFix/>
          </a:blip>
          <a:srcRect t="48930" b="48930"/>
          <a:stretch/>
        </p:blipFill>
        <p:spPr>
          <a:xfrm>
            <a:off x="0" y="3382675"/>
            <a:ext cx="9144000" cy="132425"/>
          </a:xfrm>
          <a:prstGeom prst="rect">
            <a:avLst/>
          </a:prstGeom>
          <a:noFill/>
          <a:ln>
            <a:noFill/>
          </a:ln>
        </p:spPr>
      </p:pic>
      <p:grpSp>
        <p:nvGrpSpPr>
          <p:cNvPr id="374" name="Shape 374"/>
          <p:cNvGrpSpPr/>
          <p:nvPr/>
        </p:nvGrpSpPr>
        <p:grpSpPr>
          <a:xfrm>
            <a:off x="1203675" y="3242965"/>
            <a:ext cx="92400" cy="411825"/>
            <a:chOff x="845575" y="2563700"/>
            <a:chExt cx="92400" cy="411825"/>
          </a:xfrm>
        </p:grpSpPr>
        <p:cxnSp>
          <p:nvCxnSpPr>
            <p:cNvPr id="375" name="Shape 375"/>
            <p:cNvCxnSpPr/>
            <p:nvPr/>
          </p:nvCxnSpPr>
          <p:spPr>
            <a:xfrm>
              <a:off x="891775" y="2616125"/>
              <a:ext cx="0" cy="359400"/>
            </a:xfrm>
            <a:prstGeom prst="straightConnector1">
              <a:avLst/>
            </a:prstGeom>
            <a:noFill/>
            <a:ln w="9525" cap="flat" cmpd="sng">
              <a:solidFill>
                <a:srgbClr val="000000"/>
              </a:solidFill>
              <a:prstDash val="solid"/>
              <a:round/>
              <a:headEnd type="none" w="med" len="med"/>
              <a:tailEnd type="none" w="med" len="med"/>
            </a:ln>
          </p:spPr>
        </p:cxnSp>
        <p:sp>
          <p:nvSpPr>
            <p:cNvPr id="376" name="Shape 376"/>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77" name="Shape 377"/>
          <p:cNvGrpSpPr/>
          <p:nvPr/>
        </p:nvGrpSpPr>
        <p:grpSpPr>
          <a:xfrm rot="10800000">
            <a:off x="2647975" y="3339567"/>
            <a:ext cx="92400" cy="411825"/>
            <a:chOff x="2070100" y="2563700"/>
            <a:chExt cx="92400" cy="411825"/>
          </a:xfrm>
        </p:grpSpPr>
        <p:cxnSp>
          <p:nvCxnSpPr>
            <p:cNvPr id="378" name="Shape 378"/>
            <p:cNvCxnSpPr/>
            <p:nvPr/>
          </p:nvCxnSpPr>
          <p:spPr>
            <a:xfrm>
              <a:off x="2116300" y="2616125"/>
              <a:ext cx="0" cy="359400"/>
            </a:xfrm>
            <a:prstGeom prst="straightConnector1">
              <a:avLst/>
            </a:prstGeom>
            <a:noFill/>
            <a:ln w="9525" cap="flat" cmpd="sng">
              <a:solidFill>
                <a:srgbClr val="000000"/>
              </a:solidFill>
              <a:prstDash val="solid"/>
              <a:round/>
              <a:headEnd type="none" w="med" len="med"/>
              <a:tailEnd type="none" w="med" len="med"/>
            </a:ln>
          </p:spPr>
        </p:cxnSp>
        <p:sp>
          <p:nvSpPr>
            <p:cNvPr id="379" name="Shape 379"/>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0" name="Shape 380"/>
          <p:cNvGrpSpPr/>
          <p:nvPr/>
        </p:nvGrpSpPr>
        <p:grpSpPr>
          <a:xfrm>
            <a:off x="4207825" y="3103265"/>
            <a:ext cx="92400" cy="411825"/>
            <a:chOff x="845575" y="2563700"/>
            <a:chExt cx="92400" cy="411825"/>
          </a:xfrm>
        </p:grpSpPr>
        <p:cxnSp>
          <p:nvCxnSpPr>
            <p:cNvPr id="381" name="Shape 381"/>
            <p:cNvCxnSpPr/>
            <p:nvPr/>
          </p:nvCxnSpPr>
          <p:spPr>
            <a:xfrm>
              <a:off x="891775" y="2616125"/>
              <a:ext cx="0" cy="359400"/>
            </a:xfrm>
            <a:prstGeom prst="straightConnector1">
              <a:avLst/>
            </a:prstGeom>
            <a:noFill/>
            <a:ln w="9525" cap="flat" cmpd="sng">
              <a:solidFill>
                <a:srgbClr val="000000"/>
              </a:solidFill>
              <a:prstDash val="solid"/>
              <a:round/>
              <a:headEnd type="none" w="med" len="med"/>
              <a:tailEnd type="none" w="med" len="med"/>
            </a:ln>
          </p:spPr>
        </p:cxnSp>
        <p:sp>
          <p:nvSpPr>
            <p:cNvPr id="382" name="Shape 382"/>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3" name="Shape 383"/>
          <p:cNvGrpSpPr/>
          <p:nvPr/>
        </p:nvGrpSpPr>
        <p:grpSpPr>
          <a:xfrm rot="10800000">
            <a:off x="6197375" y="3339567"/>
            <a:ext cx="92400" cy="411825"/>
            <a:chOff x="2070100" y="2563700"/>
            <a:chExt cx="92400" cy="411825"/>
          </a:xfrm>
        </p:grpSpPr>
        <p:cxnSp>
          <p:nvCxnSpPr>
            <p:cNvPr id="384" name="Shape 384"/>
            <p:cNvCxnSpPr/>
            <p:nvPr/>
          </p:nvCxnSpPr>
          <p:spPr>
            <a:xfrm>
              <a:off x="2116300" y="2616125"/>
              <a:ext cx="0" cy="359400"/>
            </a:xfrm>
            <a:prstGeom prst="straightConnector1">
              <a:avLst/>
            </a:prstGeom>
            <a:noFill/>
            <a:ln w="9525" cap="flat" cmpd="sng">
              <a:solidFill>
                <a:srgbClr val="000000"/>
              </a:solidFill>
              <a:prstDash val="solid"/>
              <a:round/>
              <a:headEnd type="none" w="med" len="med"/>
              <a:tailEnd type="none" w="med" len="med"/>
            </a:ln>
          </p:spPr>
        </p:cxnSp>
        <p:sp>
          <p:nvSpPr>
            <p:cNvPr id="385" name="Shape 385"/>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6" name="Shape 386"/>
          <p:cNvGrpSpPr/>
          <p:nvPr/>
        </p:nvGrpSpPr>
        <p:grpSpPr>
          <a:xfrm>
            <a:off x="7937300" y="3103265"/>
            <a:ext cx="92400" cy="411825"/>
            <a:chOff x="845575" y="2563700"/>
            <a:chExt cx="92400" cy="411825"/>
          </a:xfrm>
        </p:grpSpPr>
        <p:cxnSp>
          <p:nvCxnSpPr>
            <p:cNvPr id="387" name="Shape 387"/>
            <p:cNvCxnSpPr/>
            <p:nvPr/>
          </p:nvCxnSpPr>
          <p:spPr>
            <a:xfrm>
              <a:off x="891775" y="2616125"/>
              <a:ext cx="0" cy="359400"/>
            </a:xfrm>
            <a:prstGeom prst="straightConnector1">
              <a:avLst/>
            </a:prstGeom>
            <a:noFill/>
            <a:ln w="9525" cap="flat" cmpd="sng">
              <a:solidFill>
                <a:srgbClr val="000000"/>
              </a:solidFill>
              <a:prstDash val="solid"/>
              <a:round/>
              <a:headEnd type="none" w="med" len="med"/>
              <a:tailEnd type="none" w="med" len="med"/>
            </a:ln>
          </p:spPr>
        </p:cxnSp>
        <p:sp>
          <p:nvSpPr>
            <p:cNvPr id="388" name="Shape 38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Risks</a:t>
            </a:r>
            <a:endParaRPr/>
          </a:p>
        </p:txBody>
      </p:sp>
      <p:grpSp>
        <p:nvGrpSpPr>
          <p:cNvPr id="394" name="Shape 394"/>
          <p:cNvGrpSpPr/>
          <p:nvPr/>
        </p:nvGrpSpPr>
        <p:grpSpPr>
          <a:xfrm>
            <a:off x="2099051" y="3586345"/>
            <a:ext cx="6564497" cy="1189059"/>
            <a:chOff x="1593000" y="2322568"/>
            <a:chExt cx="5957975" cy="643500"/>
          </a:xfrm>
        </p:grpSpPr>
        <p:sp>
          <p:nvSpPr>
            <p:cNvPr id="395" name="Shape 395"/>
            <p:cNvSpPr/>
            <p:nvPr/>
          </p:nvSpPr>
          <p:spPr>
            <a:xfrm>
              <a:off x="3728375" y="2322568"/>
              <a:ext cx="3822600" cy="6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Shape 396"/>
            <p:cNvSpPr/>
            <p:nvPr/>
          </p:nvSpPr>
          <p:spPr>
            <a:xfrm flipH="1">
              <a:off x="2283025" y="2322575"/>
              <a:ext cx="1844400" cy="642600"/>
            </a:xfrm>
            <a:prstGeom prst="rect">
              <a:avLst/>
            </a:prstGeom>
            <a:solidFill>
              <a:srgbClr val="1370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p:nvPr/>
          </p:nvSpPr>
          <p:spPr>
            <a:xfrm rot="-5400000">
              <a:off x="3501574" y="1934671"/>
              <a:ext cx="643356" cy="1419149"/>
            </a:xfrm>
            <a:prstGeom prst="flowChartOffpageConnector">
              <a:avLst/>
            </a:prstGeom>
            <a:solidFill>
              <a:srgbClr val="1370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GB" sz="1800" b="1">
                  <a:solidFill>
                    <a:srgbClr val="FFFFFF"/>
                  </a:solidFill>
                  <a:latin typeface="Raleway"/>
                  <a:ea typeface="Raleway"/>
                  <a:cs typeface="Raleway"/>
                  <a:sym typeface="Raleway"/>
                </a:rPr>
                <a:t>Market </a:t>
              </a:r>
              <a:endParaRPr sz="1800" b="1">
                <a:solidFill>
                  <a:srgbClr val="FFFFFF"/>
                </a:solidFill>
                <a:latin typeface="Raleway"/>
                <a:ea typeface="Raleway"/>
                <a:cs typeface="Raleway"/>
                <a:sym typeface="Raleway"/>
              </a:endParaRPr>
            </a:p>
            <a:p>
              <a:pPr marL="0" lvl="0" indent="0" rtl="0">
                <a:lnSpc>
                  <a:spcPct val="115000"/>
                </a:lnSpc>
                <a:spcBef>
                  <a:spcPts val="0"/>
                </a:spcBef>
                <a:spcAft>
                  <a:spcPts val="0"/>
                </a:spcAft>
                <a:buNone/>
              </a:pPr>
              <a:r>
                <a:rPr lang="en-GB" sz="1000">
                  <a:solidFill>
                    <a:srgbClr val="FFFFFF"/>
                  </a:solidFill>
                  <a:latin typeface="Raleway"/>
                  <a:ea typeface="Raleway"/>
                  <a:cs typeface="Raleway"/>
                  <a:sym typeface="Raleway"/>
                </a:rPr>
                <a:t>The market for meal delivery kit services is slowly dying.</a:t>
              </a:r>
              <a:endParaRPr sz="1000">
                <a:solidFill>
                  <a:srgbClr val="FFFFFF"/>
                </a:solidFill>
                <a:latin typeface="Raleway"/>
                <a:ea typeface="Raleway"/>
                <a:cs typeface="Raleway"/>
                <a:sym typeface="Raleway"/>
              </a:endParaRPr>
            </a:p>
          </p:txBody>
        </p:sp>
        <p:sp>
          <p:nvSpPr>
            <p:cNvPr id="399" name="Shape 399"/>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p:nvPr/>
          </p:nvSpPr>
          <p:spPr>
            <a:xfrm>
              <a:off x="1593000" y="2322575"/>
              <a:ext cx="690000" cy="6426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401" name="Shape 401"/>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2100" rtl="0">
                <a:lnSpc>
                  <a:spcPct val="115000"/>
                </a:lnSpc>
                <a:spcBef>
                  <a:spcPts val="0"/>
                </a:spcBef>
                <a:spcAft>
                  <a:spcPts val="0"/>
                </a:spcAft>
                <a:buClr>
                  <a:schemeClr val="dk1"/>
                </a:buClr>
                <a:buSzPts val="1000"/>
                <a:buFont typeface="Raleway"/>
                <a:buChar char="●"/>
              </a:pPr>
              <a:r>
                <a:rPr lang="en-GB" sz="1000">
                  <a:solidFill>
                    <a:schemeClr val="dk1"/>
                  </a:solidFill>
                  <a:latin typeface="Raleway"/>
                  <a:ea typeface="Raleway"/>
                  <a:cs typeface="Raleway"/>
                  <a:sym typeface="Raleway"/>
                </a:rPr>
                <a:t>Re-innovate how consumers purchase fresh and healthy meals (storefront)</a:t>
              </a:r>
              <a:endParaRPr sz="1000">
                <a:solidFill>
                  <a:schemeClr val="dk1"/>
                </a:solidFill>
                <a:latin typeface="Raleway"/>
                <a:ea typeface="Raleway"/>
                <a:cs typeface="Raleway"/>
                <a:sym typeface="Raleway"/>
              </a:endParaRPr>
            </a:p>
            <a:p>
              <a:pPr marL="457200" lvl="0" indent="-292100" rtl="0">
                <a:lnSpc>
                  <a:spcPct val="115000"/>
                </a:lnSpc>
                <a:spcBef>
                  <a:spcPts val="0"/>
                </a:spcBef>
                <a:spcAft>
                  <a:spcPts val="0"/>
                </a:spcAft>
                <a:buClr>
                  <a:schemeClr val="dk1"/>
                </a:buClr>
                <a:buSzPts val="1000"/>
                <a:buFont typeface="Raleway"/>
                <a:buChar char="●"/>
              </a:pPr>
              <a:r>
                <a:rPr lang="en-GB" sz="1000">
                  <a:solidFill>
                    <a:schemeClr val="dk1"/>
                  </a:solidFill>
                  <a:latin typeface="Raleway"/>
                  <a:ea typeface="Raleway"/>
                  <a:cs typeface="Raleway"/>
                  <a:sym typeface="Raleway"/>
                </a:rPr>
                <a:t>Justify their needs for our product</a:t>
              </a:r>
              <a:endParaRPr sz="1000">
                <a:solidFill>
                  <a:schemeClr val="dk1"/>
                </a:solidFill>
                <a:latin typeface="Raleway"/>
                <a:ea typeface="Raleway"/>
                <a:cs typeface="Raleway"/>
                <a:sym typeface="Raleway"/>
              </a:endParaRPr>
            </a:p>
          </p:txBody>
        </p:sp>
      </p:grpSp>
      <p:grpSp>
        <p:nvGrpSpPr>
          <p:cNvPr id="402" name="Shape 402"/>
          <p:cNvGrpSpPr/>
          <p:nvPr/>
        </p:nvGrpSpPr>
        <p:grpSpPr>
          <a:xfrm>
            <a:off x="2099051" y="2375757"/>
            <a:ext cx="6564497" cy="1189059"/>
            <a:chOff x="1593000" y="2322568"/>
            <a:chExt cx="5957975" cy="643500"/>
          </a:xfrm>
        </p:grpSpPr>
        <p:sp>
          <p:nvSpPr>
            <p:cNvPr id="403" name="Shape 403"/>
            <p:cNvSpPr/>
            <p:nvPr/>
          </p:nvSpPr>
          <p:spPr>
            <a:xfrm>
              <a:off x="3728375" y="2322568"/>
              <a:ext cx="3822600" cy="6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p:nvPr/>
          </p:nvSpPr>
          <p:spPr>
            <a:xfrm flipH="1">
              <a:off x="2283025" y="2322575"/>
              <a:ext cx="1844400" cy="642600"/>
            </a:xfrm>
            <a:prstGeom prst="rect">
              <a:avLst/>
            </a:prstGeom>
            <a:solidFill>
              <a:srgbClr val="1370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5" name="Shape 405"/>
            <p:cNvSpPr/>
            <p:nvPr/>
          </p:nvSpPr>
          <p:spPr>
            <a:xfrm rot="-5400000">
              <a:off x="3501574" y="1934671"/>
              <a:ext cx="643356" cy="1419149"/>
            </a:xfrm>
            <a:prstGeom prst="flowChartOffpageConnector">
              <a:avLst/>
            </a:prstGeom>
            <a:solidFill>
              <a:srgbClr val="1370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GB" sz="1800" b="1">
                  <a:solidFill>
                    <a:srgbClr val="FFFFFF"/>
                  </a:solidFill>
                  <a:latin typeface="Raleway"/>
                  <a:ea typeface="Raleway"/>
                  <a:cs typeface="Raleway"/>
                  <a:sym typeface="Raleway"/>
                </a:rPr>
                <a:t>Competition</a:t>
              </a:r>
              <a:endParaRPr sz="1800" b="1">
                <a:solidFill>
                  <a:srgbClr val="FFFFFF"/>
                </a:solidFill>
                <a:latin typeface="Raleway"/>
                <a:ea typeface="Raleway"/>
                <a:cs typeface="Raleway"/>
                <a:sym typeface="Raleway"/>
              </a:endParaRPr>
            </a:p>
            <a:p>
              <a:pPr marL="0" lvl="0" indent="0" rtl="0">
                <a:lnSpc>
                  <a:spcPct val="115000"/>
                </a:lnSpc>
                <a:spcBef>
                  <a:spcPts val="0"/>
                </a:spcBef>
                <a:spcAft>
                  <a:spcPts val="0"/>
                </a:spcAft>
                <a:buNone/>
              </a:pPr>
              <a:r>
                <a:rPr lang="en-GB" sz="1000">
                  <a:solidFill>
                    <a:srgbClr val="FFFFFF"/>
                  </a:solidFill>
                  <a:latin typeface="Raleway Medium"/>
                  <a:ea typeface="Raleway Medium"/>
                  <a:cs typeface="Raleway Medium"/>
                  <a:sym typeface="Raleway Medium"/>
                </a:rPr>
                <a:t>What will set us apart from major companies?</a:t>
              </a:r>
              <a:endParaRPr sz="1000">
                <a:solidFill>
                  <a:srgbClr val="FFFFFF"/>
                </a:solidFill>
                <a:latin typeface="Raleway Medium"/>
                <a:ea typeface="Raleway Medium"/>
                <a:cs typeface="Raleway Medium"/>
                <a:sym typeface="Raleway Medium"/>
              </a:endParaRPr>
            </a:p>
            <a:p>
              <a:pPr marL="0" lvl="0" indent="0" rtl="0">
                <a:lnSpc>
                  <a:spcPct val="115000"/>
                </a:lnSpc>
                <a:spcBef>
                  <a:spcPts val="0"/>
                </a:spcBef>
                <a:spcAft>
                  <a:spcPts val="0"/>
                </a:spcAft>
                <a:buNone/>
              </a:pPr>
              <a:r>
                <a:rPr lang="en-GB" sz="1000">
                  <a:solidFill>
                    <a:srgbClr val="FFFFFF"/>
                  </a:solidFill>
                  <a:latin typeface="Raleway Medium"/>
                  <a:ea typeface="Raleway Medium"/>
                  <a:cs typeface="Raleway Medium"/>
                  <a:sym typeface="Raleway Medium"/>
                </a:rPr>
                <a:t>(</a:t>
              </a:r>
              <a:r>
                <a:rPr lang="en-GB" sz="1000" i="1">
                  <a:solidFill>
                    <a:srgbClr val="FFFFFF"/>
                  </a:solidFill>
                  <a:latin typeface="Raleway Medium"/>
                  <a:ea typeface="Raleway Medium"/>
                  <a:cs typeface="Raleway Medium"/>
                  <a:sym typeface="Raleway Medium"/>
                </a:rPr>
                <a:t>Hello Fresh, Blue Apron</a:t>
              </a:r>
              <a:r>
                <a:rPr lang="en-GB" sz="1000">
                  <a:solidFill>
                    <a:srgbClr val="FFFFFF"/>
                  </a:solidFill>
                  <a:latin typeface="Raleway Medium"/>
                  <a:ea typeface="Raleway Medium"/>
                  <a:cs typeface="Raleway Medium"/>
                  <a:sym typeface="Raleway Medium"/>
                </a:rPr>
                <a:t>)</a:t>
              </a:r>
              <a:endParaRPr sz="1000">
                <a:solidFill>
                  <a:srgbClr val="FFFFFF"/>
                </a:solidFill>
                <a:latin typeface="Raleway Medium"/>
                <a:ea typeface="Raleway Medium"/>
                <a:cs typeface="Raleway Medium"/>
                <a:sym typeface="Raleway Medium"/>
              </a:endParaRPr>
            </a:p>
          </p:txBody>
        </p:sp>
        <p:sp>
          <p:nvSpPr>
            <p:cNvPr id="407" name="Shape 407"/>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Shape 408"/>
            <p:cNvSpPr/>
            <p:nvPr/>
          </p:nvSpPr>
          <p:spPr>
            <a:xfrm>
              <a:off x="1593000" y="2322575"/>
              <a:ext cx="690000" cy="6426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409" name="Shape 40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2100" rtl="0">
                <a:lnSpc>
                  <a:spcPct val="115000"/>
                </a:lnSpc>
                <a:spcBef>
                  <a:spcPts val="0"/>
                </a:spcBef>
                <a:spcAft>
                  <a:spcPts val="0"/>
                </a:spcAft>
                <a:buClr>
                  <a:schemeClr val="dk1"/>
                </a:buClr>
                <a:buSzPts val="1000"/>
                <a:buFont typeface="Raleway"/>
                <a:buChar char="●"/>
              </a:pPr>
              <a:r>
                <a:rPr lang="en-GB" sz="1000">
                  <a:solidFill>
                    <a:schemeClr val="dk1"/>
                  </a:solidFill>
                  <a:latin typeface="Raleway"/>
                  <a:ea typeface="Raleway"/>
                  <a:cs typeface="Raleway"/>
                  <a:sym typeface="Raleway"/>
                </a:rPr>
                <a:t>Obtain the freshest and quality ingredients </a:t>
              </a:r>
              <a:endParaRPr sz="1000">
                <a:solidFill>
                  <a:schemeClr val="dk1"/>
                </a:solidFill>
                <a:latin typeface="Raleway"/>
                <a:ea typeface="Raleway"/>
                <a:cs typeface="Raleway"/>
                <a:sym typeface="Raleway"/>
              </a:endParaRPr>
            </a:p>
            <a:p>
              <a:pPr marL="457200" lvl="0" indent="-292100" rtl="0">
                <a:lnSpc>
                  <a:spcPct val="115000"/>
                </a:lnSpc>
                <a:spcBef>
                  <a:spcPts val="0"/>
                </a:spcBef>
                <a:spcAft>
                  <a:spcPts val="0"/>
                </a:spcAft>
                <a:buClr>
                  <a:schemeClr val="dk1"/>
                </a:buClr>
                <a:buSzPts val="1000"/>
                <a:buFont typeface="Raleway"/>
                <a:buChar char="●"/>
              </a:pPr>
              <a:r>
                <a:rPr lang="en-GB" sz="1000">
                  <a:solidFill>
                    <a:schemeClr val="dk1"/>
                  </a:solidFill>
                  <a:latin typeface="Raleway"/>
                  <a:ea typeface="Raleway"/>
                  <a:cs typeface="Raleway"/>
                  <a:sym typeface="Raleway"/>
                </a:rPr>
                <a:t>Put ourselves out into the media</a:t>
              </a:r>
              <a:endParaRPr sz="1000">
                <a:solidFill>
                  <a:schemeClr val="dk1"/>
                </a:solidFill>
                <a:latin typeface="Raleway"/>
                <a:ea typeface="Raleway"/>
                <a:cs typeface="Raleway"/>
                <a:sym typeface="Raleway"/>
              </a:endParaRPr>
            </a:p>
          </p:txBody>
        </p:sp>
      </p:grpSp>
      <p:grpSp>
        <p:nvGrpSpPr>
          <p:cNvPr id="410" name="Shape 410"/>
          <p:cNvGrpSpPr/>
          <p:nvPr/>
        </p:nvGrpSpPr>
        <p:grpSpPr>
          <a:xfrm>
            <a:off x="2099051" y="1165153"/>
            <a:ext cx="6564497" cy="1189059"/>
            <a:chOff x="1593000" y="2322568"/>
            <a:chExt cx="5957975" cy="643500"/>
          </a:xfrm>
        </p:grpSpPr>
        <p:sp>
          <p:nvSpPr>
            <p:cNvPr id="411" name="Shape 411"/>
            <p:cNvSpPr/>
            <p:nvPr/>
          </p:nvSpPr>
          <p:spPr>
            <a:xfrm>
              <a:off x="3728375" y="2322568"/>
              <a:ext cx="3822600" cy="6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p:nvPr/>
          </p:nvSpPr>
          <p:spPr>
            <a:xfrm flipH="1">
              <a:off x="2283025" y="2322575"/>
              <a:ext cx="1844400" cy="642600"/>
            </a:xfrm>
            <a:prstGeom prst="rect">
              <a:avLst/>
            </a:prstGeom>
            <a:solidFill>
              <a:srgbClr val="1370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3" name="Shape 413"/>
            <p:cNvSpPr/>
            <p:nvPr/>
          </p:nvSpPr>
          <p:spPr>
            <a:xfrm rot="-5400000">
              <a:off x="3501574" y="1934671"/>
              <a:ext cx="643356" cy="1419149"/>
            </a:xfrm>
            <a:prstGeom prst="flowChartOffpageConnector">
              <a:avLst/>
            </a:prstGeom>
            <a:solidFill>
              <a:srgbClr val="1370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Shape 41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800" b="1">
                  <a:solidFill>
                    <a:schemeClr val="lt1"/>
                  </a:solidFill>
                  <a:latin typeface="Raleway"/>
                  <a:ea typeface="Raleway"/>
                  <a:cs typeface="Raleway"/>
                  <a:sym typeface="Raleway"/>
                </a:rPr>
                <a:t>Target Market</a:t>
              </a:r>
              <a:endParaRPr sz="1800" b="1">
                <a:solidFill>
                  <a:schemeClr val="lt1"/>
                </a:solidFill>
                <a:latin typeface="Raleway"/>
                <a:ea typeface="Raleway"/>
                <a:cs typeface="Raleway"/>
                <a:sym typeface="Raleway"/>
              </a:endParaRPr>
            </a:p>
            <a:p>
              <a:pPr marL="0" lvl="0" indent="0" rtl="0">
                <a:spcBef>
                  <a:spcPts val="0"/>
                </a:spcBef>
                <a:spcAft>
                  <a:spcPts val="0"/>
                </a:spcAft>
                <a:buNone/>
              </a:pPr>
              <a:r>
                <a:rPr lang="en-GB" sz="1000">
                  <a:solidFill>
                    <a:schemeClr val="lt1"/>
                  </a:solidFill>
                  <a:latin typeface="Raleway"/>
                  <a:ea typeface="Raleway"/>
                  <a:cs typeface="Raleway"/>
                  <a:sym typeface="Raleway"/>
                </a:rPr>
                <a:t>Our target market (millennials) have less disposable income.</a:t>
              </a:r>
              <a:endParaRPr sz="1000">
                <a:solidFill>
                  <a:schemeClr val="lt1"/>
                </a:solidFill>
                <a:latin typeface="Raleway"/>
                <a:ea typeface="Raleway"/>
                <a:cs typeface="Raleway"/>
                <a:sym typeface="Raleway"/>
              </a:endParaRPr>
            </a:p>
          </p:txBody>
        </p:sp>
        <p:sp>
          <p:nvSpPr>
            <p:cNvPr id="415" name="Shape 4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p:nvPr/>
          </p:nvSpPr>
          <p:spPr>
            <a:xfrm>
              <a:off x="1593000" y="2322575"/>
              <a:ext cx="690000" cy="6426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417" name="Shape 417"/>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2100" rtl="0">
                <a:lnSpc>
                  <a:spcPct val="115000"/>
                </a:lnSpc>
                <a:spcBef>
                  <a:spcPts val="0"/>
                </a:spcBef>
                <a:spcAft>
                  <a:spcPts val="0"/>
                </a:spcAft>
                <a:buClr>
                  <a:schemeClr val="dk1"/>
                </a:buClr>
                <a:buSzPts val="1000"/>
                <a:buFont typeface="Raleway"/>
                <a:buChar char="●"/>
              </a:pPr>
              <a:r>
                <a:rPr lang="en-GB" sz="1000">
                  <a:solidFill>
                    <a:schemeClr val="dk1"/>
                  </a:solidFill>
                  <a:latin typeface="Raleway"/>
                  <a:ea typeface="Raleway"/>
                  <a:cs typeface="Raleway"/>
                  <a:sym typeface="Raleway"/>
                </a:rPr>
                <a:t>Direct relationships with local suppliers</a:t>
              </a:r>
              <a:endParaRPr sz="1000">
                <a:solidFill>
                  <a:schemeClr val="dk1"/>
                </a:solidFill>
                <a:latin typeface="Raleway"/>
                <a:ea typeface="Raleway"/>
                <a:cs typeface="Raleway"/>
                <a:sym typeface="Raleway"/>
              </a:endParaRPr>
            </a:p>
            <a:p>
              <a:pPr marL="457200" lvl="0" indent="-292100" rtl="0">
                <a:lnSpc>
                  <a:spcPct val="115000"/>
                </a:lnSpc>
                <a:spcBef>
                  <a:spcPts val="0"/>
                </a:spcBef>
                <a:spcAft>
                  <a:spcPts val="0"/>
                </a:spcAft>
                <a:buClr>
                  <a:schemeClr val="dk1"/>
                </a:buClr>
                <a:buSzPts val="1000"/>
                <a:buFont typeface="Raleway"/>
                <a:buChar char="●"/>
              </a:pPr>
              <a:r>
                <a:rPr lang="en-GB" sz="1000">
                  <a:solidFill>
                    <a:schemeClr val="dk1"/>
                  </a:solidFill>
                  <a:latin typeface="Raleway"/>
                  <a:ea typeface="Raleway"/>
                  <a:cs typeface="Raleway"/>
                  <a:sym typeface="Raleway"/>
                </a:rPr>
                <a:t>Work with retailers and 3rd parties</a:t>
              </a:r>
              <a:endParaRPr sz="1000">
                <a:solidFill>
                  <a:schemeClr val="dk1"/>
                </a:solidFill>
                <a:latin typeface="Raleway"/>
                <a:ea typeface="Raleway"/>
                <a:cs typeface="Raleway"/>
                <a:sym typeface="Raleway"/>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730000" y="1318650"/>
            <a:ext cx="2799900" cy="1034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solidFill>
                  <a:srgbClr val="000000"/>
                </a:solidFill>
              </a:rPr>
              <a:t>Stability and Growth</a:t>
            </a:r>
            <a:endParaRPr/>
          </a:p>
        </p:txBody>
      </p:sp>
      <p:pic>
        <p:nvPicPr>
          <p:cNvPr id="423" name="Shape 423" title="Points scored"/>
          <p:cNvPicPr preferRelativeResize="0"/>
          <p:nvPr/>
        </p:nvPicPr>
        <p:blipFill>
          <a:blip r:embed="rId3">
            <a:alphaModFix/>
          </a:blip>
          <a:stretch>
            <a:fillRect/>
          </a:stretch>
        </p:blipFill>
        <p:spPr>
          <a:xfrm>
            <a:off x="105350" y="2663000"/>
            <a:ext cx="8933301" cy="2491100"/>
          </a:xfrm>
          <a:prstGeom prst="rect">
            <a:avLst/>
          </a:prstGeom>
          <a:noFill/>
          <a:ln>
            <a:noFill/>
          </a:ln>
        </p:spPr>
      </p:pic>
      <p:sp>
        <p:nvSpPr>
          <p:cNvPr id="424" name="Shape 424"/>
          <p:cNvSpPr txBox="1">
            <a:spLocks noGrp="1"/>
          </p:cNvSpPr>
          <p:nvPr>
            <p:ph type="body" idx="1"/>
          </p:nvPr>
        </p:nvSpPr>
        <p:spPr>
          <a:xfrm>
            <a:off x="3605300" y="1373450"/>
            <a:ext cx="4798200" cy="1034400"/>
          </a:xfrm>
          <a:prstGeom prst="rect">
            <a:avLst/>
          </a:prstGeom>
        </p:spPr>
        <p:txBody>
          <a:bodyPr spcFirstLastPara="1" wrap="square" lIns="91425" tIns="91425" rIns="91425" bIns="91425" anchor="t" anchorCtr="0">
            <a:noAutofit/>
          </a:bodyPr>
          <a:lstStyle/>
          <a:p>
            <a:pPr marL="457200" lvl="0" indent="-317500" rtl="0">
              <a:lnSpc>
                <a:spcPct val="100000"/>
              </a:lnSpc>
              <a:spcBef>
                <a:spcPts val="0"/>
              </a:spcBef>
              <a:spcAft>
                <a:spcPts val="0"/>
              </a:spcAft>
              <a:buSzPts val="1400"/>
              <a:buAutoNum type="arabicPeriod"/>
            </a:pPr>
            <a:r>
              <a:rPr lang="en-GB" sz="1400" b="1"/>
              <a:t>Loyal Customers:</a:t>
            </a:r>
            <a:r>
              <a:rPr lang="en-GB" sz="1400"/>
              <a:t> Strong connection, feedback, rewards program</a:t>
            </a:r>
            <a:endParaRPr sz="1400"/>
          </a:p>
          <a:p>
            <a:pPr marL="457200" lvl="0" indent="-317500" rtl="0">
              <a:lnSpc>
                <a:spcPct val="100000"/>
              </a:lnSpc>
              <a:spcBef>
                <a:spcPts val="1000"/>
              </a:spcBef>
              <a:spcAft>
                <a:spcPts val="0"/>
              </a:spcAft>
              <a:buSzPts val="1400"/>
              <a:buAutoNum type="arabicPeriod"/>
            </a:pPr>
            <a:r>
              <a:rPr lang="en-GB" sz="1400" b="1"/>
              <a:t>Expansion: </a:t>
            </a:r>
            <a:r>
              <a:rPr lang="en-GB" sz="1400"/>
              <a:t>Warehouse, vending machines, storefront</a:t>
            </a:r>
            <a:endParaRPr sz="1400"/>
          </a:p>
          <a:p>
            <a:pPr marL="457200" lvl="0" indent="-317500" rtl="0">
              <a:lnSpc>
                <a:spcPct val="100000"/>
              </a:lnSpc>
              <a:spcBef>
                <a:spcPts val="1000"/>
              </a:spcBef>
              <a:spcAft>
                <a:spcPts val="1000"/>
              </a:spcAft>
              <a:buSzPts val="1400"/>
              <a:buAutoNum type="arabicPeriod"/>
            </a:pPr>
            <a:r>
              <a:rPr lang="en-GB" sz="1400" b="1"/>
              <a:t>High Quality Products:</a:t>
            </a:r>
            <a:r>
              <a:rPr lang="en-GB" sz="1400"/>
              <a:t> Fresh, organic, local, seasonal</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ctrTitle"/>
          </p:nvPr>
        </p:nvSpPr>
        <p:spPr>
          <a:xfrm>
            <a:off x="729450" y="1322450"/>
            <a:ext cx="7688100" cy="1664700"/>
          </a:xfrm>
          <a:prstGeom prst="rect">
            <a:avLst/>
          </a:prstGeom>
          <a:effectLst>
            <a:outerShdw blurRad="57150" dist="47625" dir="5280000" algn="bl" rotWithShape="0">
              <a:srgbClr val="000000">
                <a:alpha val="82000"/>
              </a:srgb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GB" sz="4800">
                <a:solidFill>
                  <a:srgbClr val="FFFFFF"/>
                </a:solidFill>
              </a:rPr>
              <a:t>Thank you.</a:t>
            </a:r>
            <a:endParaRPr>
              <a:solidFill>
                <a:srgbClr val="FFFFFF"/>
              </a:solidFill>
            </a:endParaRPr>
          </a:p>
        </p:txBody>
      </p:sp>
      <p:sp>
        <p:nvSpPr>
          <p:cNvPr id="430" name="Shape 430"/>
          <p:cNvSpPr txBox="1">
            <a:spLocks noGrp="1"/>
          </p:cNvSpPr>
          <p:nvPr>
            <p:ph type="subTitle" idx="1"/>
          </p:nvPr>
        </p:nvSpPr>
        <p:spPr>
          <a:xfrm>
            <a:off x="4957176" y="4755467"/>
            <a:ext cx="3997200" cy="281400"/>
          </a:xfrm>
          <a:prstGeom prst="rect">
            <a:avLst/>
          </a:prstGeom>
          <a:effectLst>
            <a:outerShdw blurRad="42863" dist="28575" dir="5400000" algn="bl" rotWithShape="0">
              <a:srgbClr val="000000">
                <a:alpha val="70000"/>
              </a:srgbClr>
            </a:outerShdw>
          </a:effectLst>
        </p:spPr>
        <p:txBody>
          <a:bodyPr spcFirstLastPara="1" wrap="square" lIns="91425" tIns="91425" rIns="91425" bIns="91425" anchor="t" anchorCtr="0">
            <a:noAutofit/>
          </a:bodyPr>
          <a:lstStyle/>
          <a:p>
            <a:pPr marL="0" lvl="0" indent="0" algn="r" rtl="0">
              <a:spcBef>
                <a:spcPts val="0"/>
              </a:spcBef>
              <a:spcAft>
                <a:spcPts val="0"/>
              </a:spcAft>
              <a:buNone/>
            </a:pPr>
            <a:r>
              <a:rPr lang="en-GB" sz="900" b="1">
                <a:solidFill>
                  <a:srgbClr val="FFFFFF"/>
                </a:solidFill>
              </a:rPr>
              <a:t>Restart your life with fresh foods!</a:t>
            </a:r>
            <a:endParaRPr sz="900" b="1">
              <a:solidFill>
                <a:srgbClr val="FFFFFF"/>
              </a:solidFill>
            </a:endParaRPr>
          </a:p>
        </p:txBody>
      </p:sp>
      <p:pic>
        <p:nvPicPr>
          <p:cNvPr id="431" name="Shape 431"/>
          <p:cNvPicPr preferRelativeResize="0"/>
          <p:nvPr/>
        </p:nvPicPr>
        <p:blipFill rotWithShape="1">
          <a:blip r:embed="rId3">
            <a:alphaModFix/>
          </a:blip>
          <a:srcRect/>
          <a:stretch/>
        </p:blipFill>
        <p:spPr>
          <a:xfrm>
            <a:off x="7074278" y="3999506"/>
            <a:ext cx="1833053" cy="811516"/>
          </a:xfrm>
          <a:prstGeom prst="rect">
            <a:avLst/>
          </a:prstGeom>
          <a:noFill/>
          <a:ln>
            <a:noFill/>
          </a:ln>
          <a:effectLst>
            <a:outerShdw blurRad="57150" dist="28575" dir="5400000" algn="bl" rotWithShape="0">
              <a:srgbClr val="000000">
                <a:alpha val="8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dk1"/>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308150" y="1318650"/>
            <a:ext cx="71100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Table of Contents</a:t>
            </a:r>
            <a:endParaRPr/>
          </a:p>
        </p:txBody>
      </p:sp>
      <p:sp>
        <p:nvSpPr>
          <p:cNvPr id="177" name="Shape 177"/>
          <p:cNvSpPr txBox="1"/>
          <p:nvPr/>
        </p:nvSpPr>
        <p:spPr>
          <a:xfrm>
            <a:off x="1293838" y="2303219"/>
            <a:ext cx="1607700" cy="32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300" dirty="0">
                <a:solidFill>
                  <a:schemeClr val="bg1"/>
                </a:solidFill>
                <a:uFill>
                  <a:noFill/>
                </a:uFill>
                <a:latin typeface="Raleway"/>
                <a:ea typeface="Raleway"/>
                <a:cs typeface="Raleway"/>
                <a:sym typeface="Raleway"/>
                <a:hlinkClick r:id="rId3" action="ppaction://hlinksldjump"/>
              </a:rPr>
              <a:t>Overview</a:t>
            </a:r>
            <a:endParaRPr sz="1300" dirty="0">
              <a:solidFill>
                <a:schemeClr val="bg1"/>
              </a:solidFill>
              <a:latin typeface="Raleway"/>
              <a:ea typeface="Raleway"/>
              <a:cs typeface="Raleway"/>
              <a:sym typeface="Raleway"/>
            </a:endParaRPr>
          </a:p>
        </p:txBody>
      </p:sp>
      <p:sp>
        <p:nvSpPr>
          <p:cNvPr id="178" name="Shape 178"/>
          <p:cNvSpPr txBox="1"/>
          <p:nvPr/>
        </p:nvSpPr>
        <p:spPr>
          <a:xfrm>
            <a:off x="1312713" y="2691369"/>
            <a:ext cx="1607700" cy="32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300">
                <a:solidFill>
                  <a:srgbClr val="FFFFFF"/>
                </a:solidFill>
                <a:uFill>
                  <a:noFill/>
                </a:uFill>
                <a:latin typeface="Raleway"/>
                <a:ea typeface="Raleway"/>
                <a:cs typeface="Raleway"/>
                <a:sym typeface="Raleway"/>
                <a:hlinkClick r:id="rId4" action="ppaction://hlinksldjump"/>
              </a:rPr>
              <a:t>Meal Plans</a:t>
            </a:r>
            <a:endParaRPr sz="1300">
              <a:solidFill>
                <a:srgbClr val="FFFFFF"/>
              </a:solidFill>
              <a:latin typeface="Raleway"/>
              <a:ea typeface="Raleway"/>
              <a:cs typeface="Raleway"/>
              <a:sym typeface="Raleway"/>
            </a:endParaRPr>
          </a:p>
        </p:txBody>
      </p:sp>
      <p:sp>
        <p:nvSpPr>
          <p:cNvPr id="179" name="Shape 179"/>
          <p:cNvSpPr txBox="1"/>
          <p:nvPr/>
        </p:nvSpPr>
        <p:spPr>
          <a:xfrm>
            <a:off x="1312713" y="3093069"/>
            <a:ext cx="1607700" cy="32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300">
                <a:solidFill>
                  <a:srgbClr val="FFFFFF"/>
                </a:solidFill>
                <a:uFill>
                  <a:noFill/>
                </a:uFill>
                <a:latin typeface="Raleway"/>
                <a:ea typeface="Raleway"/>
                <a:cs typeface="Raleway"/>
                <a:sym typeface="Raleway"/>
                <a:hlinkClick r:id="rId5" action="ppaction://hlinksldjump"/>
              </a:rPr>
              <a:t>Management </a:t>
            </a:r>
            <a:endParaRPr sz="1300">
              <a:solidFill>
                <a:srgbClr val="FFFFFF"/>
              </a:solidFill>
              <a:latin typeface="Raleway"/>
              <a:ea typeface="Raleway"/>
              <a:cs typeface="Raleway"/>
              <a:sym typeface="Raleway"/>
            </a:endParaRPr>
          </a:p>
        </p:txBody>
      </p:sp>
      <p:sp>
        <p:nvSpPr>
          <p:cNvPr id="180" name="Shape 180"/>
          <p:cNvSpPr txBox="1"/>
          <p:nvPr/>
        </p:nvSpPr>
        <p:spPr>
          <a:xfrm>
            <a:off x="1299232" y="3494769"/>
            <a:ext cx="1634700" cy="32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300">
                <a:solidFill>
                  <a:srgbClr val="FFFFFF"/>
                </a:solidFill>
                <a:uFill>
                  <a:noFill/>
                </a:uFill>
                <a:latin typeface="Raleway"/>
                <a:ea typeface="Raleway"/>
                <a:cs typeface="Raleway"/>
                <a:sym typeface="Raleway"/>
                <a:hlinkClick r:id="rId6" action="ppaction://hlinksldjump"/>
              </a:rPr>
              <a:t>Operations</a:t>
            </a:r>
            <a:endParaRPr sz="1300">
              <a:solidFill>
                <a:srgbClr val="FFFFFF"/>
              </a:solidFill>
              <a:latin typeface="Raleway"/>
              <a:ea typeface="Raleway"/>
              <a:cs typeface="Raleway"/>
              <a:sym typeface="Raleway"/>
            </a:endParaRPr>
          </a:p>
        </p:txBody>
      </p:sp>
      <p:sp>
        <p:nvSpPr>
          <p:cNvPr id="181" name="Shape 181"/>
          <p:cNvSpPr txBox="1"/>
          <p:nvPr/>
        </p:nvSpPr>
        <p:spPr>
          <a:xfrm>
            <a:off x="3448432" y="2303219"/>
            <a:ext cx="1634700" cy="32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300">
                <a:solidFill>
                  <a:srgbClr val="FFFFFF"/>
                </a:solidFill>
                <a:uFill>
                  <a:noFill/>
                </a:uFill>
                <a:latin typeface="Raleway"/>
                <a:ea typeface="Raleway"/>
                <a:cs typeface="Raleway"/>
                <a:sym typeface="Raleway"/>
                <a:hlinkClick r:id="rId7" action="ppaction://hlinksldjump"/>
              </a:rPr>
              <a:t>Loan</a:t>
            </a:r>
            <a:endParaRPr sz="1300">
              <a:solidFill>
                <a:srgbClr val="FFFFFF"/>
              </a:solidFill>
              <a:latin typeface="Raleway"/>
              <a:ea typeface="Raleway"/>
              <a:cs typeface="Raleway"/>
              <a:sym typeface="Raleway"/>
            </a:endParaRPr>
          </a:p>
        </p:txBody>
      </p:sp>
      <p:sp>
        <p:nvSpPr>
          <p:cNvPr id="182" name="Shape 182"/>
          <p:cNvSpPr txBox="1"/>
          <p:nvPr/>
        </p:nvSpPr>
        <p:spPr>
          <a:xfrm>
            <a:off x="3448432" y="2704919"/>
            <a:ext cx="1634700" cy="32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300">
                <a:solidFill>
                  <a:srgbClr val="FFFFFF"/>
                </a:solidFill>
                <a:uFill>
                  <a:noFill/>
                </a:uFill>
                <a:latin typeface="Raleway"/>
                <a:ea typeface="Raleway"/>
                <a:cs typeface="Raleway"/>
                <a:sym typeface="Raleway"/>
                <a:hlinkClick r:id="rId8" action="ppaction://hlinksldjump"/>
              </a:rPr>
              <a:t>Expenses</a:t>
            </a:r>
            <a:endParaRPr sz="1300">
              <a:solidFill>
                <a:srgbClr val="FFFFFF"/>
              </a:solidFill>
              <a:latin typeface="Raleway"/>
              <a:ea typeface="Raleway"/>
              <a:cs typeface="Raleway"/>
              <a:sym typeface="Raleway"/>
            </a:endParaRPr>
          </a:p>
        </p:txBody>
      </p:sp>
      <p:sp>
        <p:nvSpPr>
          <p:cNvPr id="183" name="Shape 183"/>
          <p:cNvSpPr txBox="1"/>
          <p:nvPr/>
        </p:nvSpPr>
        <p:spPr>
          <a:xfrm>
            <a:off x="3448432" y="3106619"/>
            <a:ext cx="1634700" cy="32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300">
                <a:solidFill>
                  <a:srgbClr val="FFFFFF"/>
                </a:solidFill>
                <a:uFill>
                  <a:noFill/>
                </a:uFill>
                <a:latin typeface="Raleway"/>
                <a:ea typeface="Raleway"/>
                <a:cs typeface="Raleway"/>
                <a:sym typeface="Raleway"/>
                <a:hlinkClick r:id="rId9" action="ppaction://hlinksldjump"/>
              </a:rPr>
              <a:t>Obtaining Loan</a:t>
            </a:r>
            <a:endParaRPr sz="1300">
              <a:solidFill>
                <a:srgbClr val="FFFFFF"/>
              </a:solidFill>
              <a:latin typeface="Raleway"/>
              <a:ea typeface="Raleway"/>
              <a:cs typeface="Raleway"/>
              <a:sym typeface="Raleway"/>
            </a:endParaRPr>
          </a:p>
        </p:txBody>
      </p:sp>
      <p:sp>
        <p:nvSpPr>
          <p:cNvPr id="184" name="Shape 184"/>
          <p:cNvSpPr txBox="1"/>
          <p:nvPr/>
        </p:nvSpPr>
        <p:spPr>
          <a:xfrm>
            <a:off x="3448435" y="3508319"/>
            <a:ext cx="1241100" cy="32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300">
                <a:solidFill>
                  <a:srgbClr val="FFFFFF"/>
                </a:solidFill>
                <a:uFill>
                  <a:noFill/>
                </a:uFill>
                <a:latin typeface="Raleway"/>
                <a:ea typeface="Raleway"/>
                <a:cs typeface="Raleway"/>
                <a:sym typeface="Raleway"/>
                <a:hlinkClick r:id="rId10" action="ppaction://hlinksldjump"/>
              </a:rPr>
              <a:t>Assumptions</a:t>
            </a:r>
            <a:endParaRPr sz="1300">
              <a:solidFill>
                <a:srgbClr val="FFFFFF"/>
              </a:solidFill>
              <a:latin typeface="Raleway"/>
              <a:ea typeface="Raleway"/>
              <a:cs typeface="Raleway"/>
              <a:sym typeface="Raleway"/>
            </a:endParaRPr>
          </a:p>
        </p:txBody>
      </p:sp>
      <p:sp>
        <p:nvSpPr>
          <p:cNvPr id="185" name="Shape 185"/>
          <p:cNvSpPr txBox="1"/>
          <p:nvPr/>
        </p:nvSpPr>
        <p:spPr>
          <a:xfrm>
            <a:off x="5711010" y="2289669"/>
            <a:ext cx="1241100" cy="32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300">
                <a:solidFill>
                  <a:srgbClr val="FFFFFF"/>
                </a:solidFill>
                <a:uFill>
                  <a:noFill/>
                </a:uFill>
                <a:latin typeface="Raleway"/>
                <a:ea typeface="Raleway"/>
                <a:cs typeface="Raleway"/>
                <a:sym typeface="Raleway"/>
                <a:hlinkClick r:id="rId11" action="ppaction://hlinksldjump"/>
              </a:rPr>
              <a:t>Risks</a:t>
            </a:r>
            <a:endParaRPr sz="1300">
              <a:solidFill>
                <a:srgbClr val="FFFFFF"/>
              </a:solidFill>
              <a:latin typeface="Raleway"/>
              <a:ea typeface="Raleway"/>
              <a:cs typeface="Raleway"/>
              <a:sym typeface="Raleway"/>
            </a:endParaRPr>
          </a:p>
        </p:txBody>
      </p:sp>
      <p:sp>
        <p:nvSpPr>
          <p:cNvPr id="186" name="Shape 186"/>
          <p:cNvSpPr txBox="1"/>
          <p:nvPr/>
        </p:nvSpPr>
        <p:spPr>
          <a:xfrm>
            <a:off x="5711010" y="2691369"/>
            <a:ext cx="1241100" cy="32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300">
                <a:solidFill>
                  <a:srgbClr val="FFFFFF"/>
                </a:solidFill>
                <a:uFill>
                  <a:noFill/>
                </a:uFill>
                <a:latin typeface="Raleway"/>
                <a:ea typeface="Raleway"/>
                <a:cs typeface="Raleway"/>
                <a:sym typeface="Raleway"/>
                <a:hlinkClick r:id="rId12" action="ppaction://hlinksldjump"/>
              </a:rPr>
              <a:t>Vision</a:t>
            </a:r>
            <a:endParaRPr sz="1300">
              <a:solidFill>
                <a:srgbClr val="FFFFFF"/>
              </a:solidFill>
              <a:latin typeface="Raleway"/>
              <a:ea typeface="Raleway"/>
              <a:cs typeface="Raleway"/>
              <a:sym typeface="Raleway"/>
            </a:endParaRPr>
          </a:p>
        </p:txBody>
      </p:sp>
      <p:sp>
        <p:nvSpPr>
          <p:cNvPr id="187" name="Shape 187"/>
          <p:cNvSpPr/>
          <p:nvPr/>
        </p:nvSpPr>
        <p:spPr>
          <a:xfrm>
            <a:off x="211375" y="155625"/>
            <a:ext cx="8716800" cy="325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txBox="1"/>
          <p:nvPr/>
        </p:nvSpPr>
        <p:spPr>
          <a:xfrm>
            <a:off x="5711000" y="3093075"/>
            <a:ext cx="2707200" cy="325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1300">
                <a:solidFill>
                  <a:srgbClr val="FFFFFF"/>
                </a:solidFill>
                <a:uFill>
                  <a:noFill/>
                </a:uFill>
                <a:latin typeface="Raleway"/>
                <a:ea typeface="Raleway"/>
                <a:cs typeface="Raleway"/>
                <a:sym typeface="Raleway"/>
                <a:hlinkClick r:id="rId13" action="ppaction://hlinksldjump"/>
              </a:rPr>
              <a:t>Stability and Growth</a:t>
            </a:r>
            <a:endParaRPr sz="1300">
              <a:solidFill>
                <a:srgbClr val="FFFFFF"/>
              </a:solidFill>
              <a:latin typeface="Raleway"/>
              <a:ea typeface="Raleway"/>
              <a:cs typeface="Raleway"/>
              <a:sym typeface="Raleway"/>
            </a:endParaRPr>
          </a:p>
        </p:txBody>
      </p:sp>
      <p:sp>
        <p:nvSpPr>
          <p:cNvPr id="189" name="Shape 189"/>
          <p:cNvSpPr txBox="1"/>
          <p:nvPr/>
        </p:nvSpPr>
        <p:spPr>
          <a:xfrm>
            <a:off x="5711000" y="3508325"/>
            <a:ext cx="1523100" cy="32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300">
                <a:solidFill>
                  <a:srgbClr val="FFFFFF"/>
                </a:solidFill>
                <a:uFill>
                  <a:noFill/>
                </a:uFill>
                <a:latin typeface="Raleway"/>
                <a:ea typeface="Raleway"/>
                <a:cs typeface="Raleway"/>
                <a:sym typeface="Raleway"/>
                <a:hlinkClick r:id="rId14" action="ppaction://hlinksldjump"/>
              </a:rPr>
              <a:t>Conclusion</a:t>
            </a:r>
            <a:endParaRPr sz="1300">
              <a:solidFill>
                <a:srgbClr val="FFFFFF"/>
              </a:solidFill>
              <a:latin typeface="Raleway"/>
              <a:ea typeface="Raleway"/>
              <a:cs typeface="Raleway"/>
              <a:sym typeface="Raleway"/>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Shape 194"/>
          <p:cNvGrpSpPr/>
          <p:nvPr/>
        </p:nvGrpSpPr>
        <p:grpSpPr>
          <a:xfrm>
            <a:off x="6038025" y="2411210"/>
            <a:ext cx="2469661" cy="1384500"/>
            <a:chOff x="6038025" y="2598925"/>
            <a:chExt cx="2469661" cy="1384500"/>
          </a:xfrm>
        </p:grpSpPr>
        <p:cxnSp>
          <p:nvCxnSpPr>
            <p:cNvPr id="195" name="Shape 195"/>
            <p:cNvCxnSpPr/>
            <p:nvPr/>
          </p:nvCxnSpPr>
          <p:spPr>
            <a:xfrm>
              <a:off x="6038025" y="3312550"/>
              <a:ext cx="582000" cy="0"/>
            </a:xfrm>
            <a:prstGeom prst="straightConnector1">
              <a:avLst/>
            </a:prstGeom>
            <a:noFill/>
            <a:ln w="9525" cap="flat" cmpd="sng">
              <a:solidFill>
                <a:srgbClr val="C2C2C2"/>
              </a:solidFill>
              <a:prstDash val="solid"/>
              <a:round/>
              <a:headEnd type="none" w="sm" len="sm"/>
              <a:tailEnd type="none" w="sm" len="sm"/>
            </a:ln>
          </p:spPr>
        </p:cxnSp>
        <p:sp>
          <p:nvSpPr>
            <p:cNvPr id="196" name="Shape 196"/>
            <p:cNvSpPr txBox="1"/>
            <p:nvPr/>
          </p:nvSpPr>
          <p:spPr>
            <a:xfrm>
              <a:off x="6640486" y="2598925"/>
              <a:ext cx="1867200" cy="1384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b="1">
                  <a:latin typeface="Roboto"/>
                  <a:ea typeface="Roboto"/>
                  <a:cs typeface="Roboto"/>
                  <a:sym typeface="Roboto"/>
                </a:rPr>
                <a:t>Refresh</a:t>
              </a:r>
              <a:endParaRPr b="1">
                <a:latin typeface="Roboto"/>
                <a:ea typeface="Roboto"/>
                <a:cs typeface="Roboto"/>
                <a:sym typeface="Roboto"/>
              </a:endParaRPr>
            </a:p>
            <a:p>
              <a:pPr marL="0" lvl="0" indent="0" rtl="0">
                <a:spcBef>
                  <a:spcPts val="0"/>
                </a:spcBef>
                <a:spcAft>
                  <a:spcPts val="0"/>
                </a:spcAft>
                <a:buNone/>
              </a:pPr>
              <a:endParaRPr sz="1200" b="1">
                <a:latin typeface="Roboto"/>
                <a:ea typeface="Roboto"/>
                <a:cs typeface="Roboto"/>
                <a:sym typeface="Roboto"/>
              </a:endParaRPr>
            </a:p>
            <a:p>
              <a:pPr marL="0" lvl="0" indent="0">
                <a:spcBef>
                  <a:spcPts val="0"/>
                </a:spcBef>
                <a:spcAft>
                  <a:spcPts val="1600"/>
                </a:spcAft>
                <a:buNone/>
              </a:pPr>
              <a:r>
                <a:rPr lang="en-GB" sz="1200">
                  <a:latin typeface="Roboto"/>
                  <a:ea typeface="Roboto"/>
                  <a:cs typeface="Roboto"/>
                  <a:sym typeface="Roboto"/>
                </a:rPr>
                <a:t>Main Goal:  Promote healthy eating through our product to local millennials, working families, and busy couples </a:t>
              </a:r>
              <a:endParaRPr sz="1200" b="1">
                <a:latin typeface="Roboto"/>
                <a:ea typeface="Roboto"/>
                <a:cs typeface="Roboto"/>
                <a:sym typeface="Roboto"/>
              </a:endParaRPr>
            </a:p>
          </p:txBody>
        </p:sp>
        <p:sp>
          <p:nvSpPr>
            <p:cNvPr id="197" name="Shape 197"/>
            <p:cNvSpPr/>
            <p:nvPr/>
          </p:nvSpPr>
          <p:spPr>
            <a:xfrm>
              <a:off x="6424027" y="3212150"/>
              <a:ext cx="198600" cy="198300"/>
            </a:xfrm>
            <a:prstGeom prst="ellipse">
              <a:avLst/>
            </a:prstGeom>
            <a:solidFill>
              <a:srgbClr val="9225A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txBox="1"/>
            <p:nvPr/>
          </p:nvSpPr>
          <p:spPr>
            <a:xfrm>
              <a:off x="6114225" y="2840815"/>
              <a:ext cx="819000" cy="72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800">
                <a:solidFill>
                  <a:srgbClr val="FFFFFF"/>
                </a:solidFill>
                <a:latin typeface="Roboto"/>
                <a:ea typeface="Roboto"/>
                <a:cs typeface="Roboto"/>
                <a:sym typeface="Roboto"/>
              </a:endParaRPr>
            </a:p>
            <a:p>
              <a:pPr marL="0" lvl="0" indent="0" algn="ctr">
                <a:spcBef>
                  <a:spcPts val="1600"/>
                </a:spcBef>
                <a:spcAft>
                  <a:spcPts val="1600"/>
                </a:spcAft>
                <a:buNone/>
              </a:pPr>
              <a:r>
                <a:rPr lang="en-GB" sz="800">
                  <a:solidFill>
                    <a:srgbClr val="FFFFFF"/>
                  </a:solidFill>
                  <a:latin typeface="Roboto"/>
                  <a:ea typeface="Roboto"/>
                  <a:cs typeface="Roboto"/>
                  <a:sym typeface="Roboto"/>
                </a:rPr>
                <a:t>03</a:t>
              </a:r>
              <a:endParaRPr sz="800">
                <a:solidFill>
                  <a:srgbClr val="FFFFFF"/>
                </a:solidFill>
                <a:latin typeface="Roboto"/>
                <a:ea typeface="Roboto"/>
                <a:cs typeface="Roboto"/>
                <a:sym typeface="Roboto"/>
              </a:endParaRPr>
            </a:p>
          </p:txBody>
        </p:sp>
      </p:grpSp>
      <p:grpSp>
        <p:nvGrpSpPr>
          <p:cNvPr id="199" name="Shape 199"/>
          <p:cNvGrpSpPr/>
          <p:nvPr/>
        </p:nvGrpSpPr>
        <p:grpSpPr>
          <a:xfrm>
            <a:off x="636321" y="1638728"/>
            <a:ext cx="2994729" cy="1384500"/>
            <a:chOff x="636321" y="1844098"/>
            <a:chExt cx="2994729" cy="1384500"/>
          </a:xfrm>
        </p:grpSpPr>
        <p:sp>
          <p:nvSpPr>
            <p:cNvPr id="200" name="Shape 200"/>
            <p:cNvSpPr txBox="1"/>
            <p:nvPr/>
          </p:nvSpPr>
          <p:spPr>
            <a:xfrm>
              <a:off x="636321" y="1844098"/>
              <a:ext cx="1867200" cy="1384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b="1">
                  <a:latin typeface="Roboto"/>
                  <a:ea typeface="Roboto"/>
                  <a:cs typeface="Roboto"/>
                  <a:sym typeface="Roboto"/>
                </a:rPr>
                <a:t>Product</a:t>
              </a:r>
              <a:endParaRPr b="1">
                <a:latin typeface="Roboto"/>
                <a:ea typeface="Roboto"/>
                <a:cs typeface="Roboto"/>
                <a:sym typeface="Roboto"/>
              </a:endParaRPr>
            </a:p>
            <a:p>
              <a:pPr marL="0" lvl="0" indent="0" algn="r" rtl="0">
                <a:spcBef>
                  <a:spcPts val="0"/>
                </a:spcBef>
                <a:spcAft>
                  <a:spcPts val="0"/>
                </a:spcAft>
                <a:buNone/>
              </a:pPr>
              <a:endParaRPr sz="1200" b="1">
                <a:latin typeface="Roboto"/>
                <a:ea typeface="Roboto"/>
                <a:cs typeface="Roboto"/>
                <a:sym typeface="Roboto"/>
              </a:endParaRPr>
            </a:p>
            <a:p>
              <a:pPr marL="0" lvl="0" indent="0" algn="r">
                <a:spcBef>
                  <a:spcPts val="0"/>
                </a:spcBef>
                <a:spcAft>
                  <a:spcPts val="1600"/>
                </a:spcAft>
                <a:buNone/>
              </a:pPr>
              <a:r>
                <a:rPr lang="en-GB" sz="1200">
                  <a:latin typeface="Roboto"/>
                  <a:ea typeface="Roboto"/>
                  <a:cs typeface="Roboto"/>
                  <a:sym typeface="Roboto"/>
                </a:rPr>
                <a:t>An easy way to transition into a healthier lifestyle. The meal kits will include ingredients that are all locally grown and organic.</a:t>
              </a:r>
              <a:r>
                <a:rPr lang="en-GB" sz="800">
                  <a:latin typeface="Roboto"/>
                  <a:ea typeface="Roboto"/>
                  <a:cs typeface="Roboto"/>
                  <a:sym typeface="Roboto"/>
                </a:rPr>
                <a:t> </a:t>
              </a:r>
              <a:endParaRPr sz="800" b="1">
                <a:latin typeface="Roboto"/>
                <a:ea typeface="Roboto"/>
                <a:cs typeface="Roboto"/>
                <a:sym typeface="Roboto"/>
              </a:endParaRPr>
            </a:p>
          </p:txBody>
        </p:sp>
        <p:cxnSp>
          <p:nvCxnSpPr>
            <p:cNvPr id="201" name="Shape 201"/>
            <p:cNvCxnSpPr/>
            <p:nvPr/>
          </p:nvCxnSpPr>
          <p:spPr>
            <a:xfrm rot="10800000">
              <a:off x="2587350" y="2536350"/>
              <a:ext cx="1043700" cy="0"/>
            </a:xfrm>
            <a:prstGeom prst="straightConnector1">
              <a:avLst/>
            </a:prstGeom>
            <a:noFill/>
            <a:ln w="9525" cap="flat" cmpd="sng">
              <a:solidFill>
                <a:srgbClr val="C2C2C2"/>
              </a:solidFill>
              <a:prstDash val="solid"/>
              <a:round/>
              <a:headEnd type="none" w="sm" len="sm"/>
              <a:tailEnd type="none" w="sm" len="sm"/>
            </a:ln>
          </p:spPr>
        </p:cxnSp>
        <p:sp>
          <p:nvSpPr>
            <p:cNvPr id="202" name="Shape 202"/>
            <p:cNvSpPr/>
            <p:nvPr/>
          </p:nvSpPr>
          <p:spPr>
            <a:xfrm>
              <a:off x="2523501" y="2431050"/>
              <a:ext cx="198600" cy="198300"/>
            </a:xfrm>
            <a:prstGeom prst="ellipse">
              <a:avLst/>
            </a:prstGeom>
            <a:solidFill>
              <a:srgbClr val="761E8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txBox="1"/>
            <p:nvPr/>
          </p:nvSpPr>
          <p:spPr>
            <a:xfrm>
              <a:off x="2269900" y="2377495"/>
              <a:ext cx="707400" cy="780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1600"/>
                </a:spcAft>
                <a:buNone/>
              </a:pPr>
              <a:r>
                <a:rPr lang="en-GB" sz="800">
                  <a:solidFill>
                    <a:srgbClr val="FFFFFF"/>
                  </a:solidFill>
                  <a:latin typeface="Roboto"/>
                  <a:ea typeface="Roboto"/>
                  <a:cs typeface="Roboto"/>
                  <a:sym typeface="Roboto"/>
                </a:rPr>
                <a:t>02</a:t>
              </a:r>
              <a:endParaRPr sz="800">
                <a:solidFill>
                  <a:srgbClr val="FFFFFF"/>
                </a:solidFill>
                <a:latin typeface="Roboto"/>
                <a:ea typeface="Roboto"/>
                <a:cs typeface="Roboto"/>
                <a:sym typeface="Roboto"/>
              </a:endParaRPr>
            </a:p>
          </p:txBody>
        </p:sp>
      </p:grpSp>
      <p:grpSp>
        <p:nvGrpSpPr>
          <p:cNvPr id="204" name="Shape 204"/>
          <p:cNvGrpSpPr/>
          <p:nvPr/>
        </p:nvGrpSpPr>
        <p:grpSpPr>
          <a:xfrm>
            <a:off x="4908100" y="737545"/>
            <a:ext cx="3599586" cy="1384500"/>
            <a:chOff x="4908100" y="889950"/>
            <a:chExt cx="3599586" cy="1384500"/>
          </a:xfrm>
        </p:grpSpPr>
        <p:cxnSp>
          <p:nvCxnSpPr>
            <p:cNvPr id="205" name="Shape 205"/>
            <p:cNvCxnSpPr/>
            <p:nvPr/>
          </p:nvCxnSpPr>
          <p:spPr>
            <a:xfrm>
              <a:off x="4908100" y="1593250"/>
              <a:ext cx="1715100" cy="0"/>
            </a:xfrm>
            <a:prstGeom prst="straightConnector1">
              <a:avLst/>
            </a:prstGeom>
            <a:noFill/>
            <a:ln w="9525" cap="flat" cmpd="sng">
              <a:solidFill>
                <a:srgbClr val="C2C2C2"/>
              </a:solidFill>
              <a:prstDash val="solid"/>
              <a:round/>
              <a:headEnd type="none" w="sm" len="sm"/>
              <a:tailEnd type="none" w="sm" len="sm"/>
            </a:ln>
          </p:spPr>
        </p:cxnSp>
        <p:sp>
          <p:nvSpPr>
            <p:cNvPr id="206" name="Shape 206"/>
            <p:cNvSpPr txBox="1"/>
            <p:nvPr/>
          </p:nvSpPr>
          <p:spPr>
            <a:xfrm>
              <a:off x="6640486" y="889950"/>
              <a:ext cx="1867200" cy="13845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GB" b="1">
                  <a:latin typeface="Roboto"/>
                  <a:ea typeface="Roboto"/>
                  <a:cs typeface="Roboto"/>
                  <a:sym typeface="Roboto"/>
                </a:rPr>
                <a:t>Consumers</a:t>
              </a:r>
              <a:endParaRPr b="1">
                <a:latin typeface="Roboto"/>
                <a:ea typeface="Roboto"/>
                <a:cs typeface="Roboto"/>
                <a:sym typeface="Roboto"/>
              </a:endParaRPr>
            </a:p>
            <a:p>
              <a:pPr marL="0" lvl="0" indent="0">
                <a:spcBef>
                  <a:spcPts val="0"/>
                </a:spcBef>
                <a:spcAft>
                  <a:spcPts val="0"/>
                </a:spcAft>
                <a:buNone/>
              </a:pPr>
              <a:endParaRPr sz="1200" b="1">
                <a:latin typeface="Roboto"/>
                <a:ea typeface="Roboto"/>
                <a:cs typeface="Roboto"/>
                <a:sym typeface="Roboto"/>
              </a:endParaRPr>
            </a:p>
            <a:p>
              <a:pPr marL="0" lvl="0" indent="0">
                <a:spcBef>
                  <a:spcPts val="0"/>
                </a:spcBef>
                <a:spcAft>
                  <a:spcPts val="1600"/>
                </a:spcAft>
                <a:buNone/>
              </a:pPr>
              <a:r>
                <a:rPr lang="en-GB" sz="1200">
                  <a:latin typeface="Roboto"/>
                  <a:ea typeface="Roboto"/>
                  <a:cs typeface="Roboto"/>
                  <a:sym typeface="Roboto"/>
                </a:rPr>
                <a:t>Our target market includes millennials, working families, and busy couples. These people will be the most affected by our product.</a:t>
              </a:r>
              <a:endParaRPr sz="1200" b="1">
                <a:latin typeface="Roboto"/>
                <a:ea typeface="Roboto"/>
                <a:cs typeface="Roboto"/>
                <a:sym typeface="Roboto"/>
              </a:endParaRPr>
            </a:p>
          </p:txBody>
        </p:sp>
        <p:sp>
          <p:nvSpPr>
            <p:cNvPr id="207" name="Shape 207"/>
            <p:cNvSpPr/>
            <p:nvPr/>
          </p:nvSpPr>
          <p:spPr>
            <a:xfrm>
              <a:off x="6427830" y="1493307"/>
              <a:ext cx="198600" cy="198300"/>
            </a:xfrm>
            <a:prstGeom prst="ellipse">
              <a:avLst/>
            </a:prstGeom>
            <a:solidFill>
              <a:srgbClr val="701C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txBox="1"/>
            <p:nvPr/>
          </p:nvSpPr>
          <p:spPr>
            <a:xfrm>
              <a:off x="6174225" y="1441405"/>
              <a:ext cx="707700" cy="53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1600"/>
                </a:spcAft>
                <a:buNone/>
              </a:pPr>
              <a:r>
                <a:rPr lang="en-GB" sz="800">
                  <a:solidFill>
                    <a:srgbClr val="FFFFFF"/>
                  </a:solidFill>
                  <a:latin typeface="Roboto"/>
                  <a:ea typeface="Roboto"/>
                  <a:cs typeface="Roboto"/>
                  <a:sym typeface="Roboto"/>
                </a:rPr>
                <a:t>01</a:t>
              </a:r>
              <a:endParaRPr sz="800">
                <a:solidFill>
                  <a:srgbClr val="FFFFFF"/>
                </a:solidFill>
                <a:latin typeface="Roboto"/>
                <a:ea typeface="Roboto"/>
                <a:cs typeface="Roboto"/>
                <a:sym typeface="Roboto"/>
              </a:endParaRPr>
            </a:p>
          </p:txBody>
        </p:sp>
      </p:grpSp>
      <p:grpSp>
        <p:nvGrpSpPr>
          <p:cNvPr id="209" name="Shape 209"/>
          <p:cNvGrpSpPr/>
          <p:nvPr/>
        </p:nvGrpSpPr>
        <p:grpSpPr>
          <a:xfrm>
            <a:off x="2814594" y="945750"/>
            <a:ext cx="3514811" cy="3252003"/>
            <a:chOff x="2991269" y="1153325"/>
            <a:chExt cx="3514811" cy="3252003"/>
          </a:xfrm>
        </p:grpSpPr>
        <p:sp>
          <p:nvSpPr>
            <p:cNvPr id="210" name="Shape 210"/>
            <p:cNvSpPr/>
            <p:nvPr/>
          </p:nvSpPr>
          <p:spPr>
            <a:xfrm>
              <a:off x="3477586" y="2585458"/>
              <a:ext cx="2541910" cy="950456"/>
            </a:xfrm>
            <a:custGeom>
              <a:avLst/>
              <a:gdLst/>
              <a:ahLst/>
              <a:cxnLst/>
              <a:rect l="0" t="0" r="0" b="0"/>
              <a:pathLst>
                <a:path w="126826" h="43529" extrusionOk="0">
                  <a:moveTo>
                    <a:pt x="0" y="20002"/>
                  </a:moveTo>
                  <a:lnTo>
                    <a:pt x="63389" y="43529"/>
                  </a:lnTo>
                  <a:lnTo>
                    <a:pt x="126826" y="19907"/>
                  </a:lnTo>
                  <a:lnTo>
                    <a:pt x="63580" y="0"/>
                  </a:lnTo>
                  <a:close/>
                </a:path>
              </a:pathLst>
            </a:custGeom>
            <a:solidFill>
              <a:srgbClr val="D9D9D9"/>
            </a:solidFill>
            <a:ln>
              <a:noFill/>
            </a:ln>
          </p:spPr>
        </p:sp>
        <p:sp>
          <p:nvSpPr>
            <p:cNvPr id="211" name="Shape 211"/>
            <p:cNvSpPr/>
            <p:nvPr/>
          </p:nvSpPr>
          <p:spPr>
            <a:xfrm>
              <a:off x="2991269" y="3020977"/>
              <a:ext cx="1758228" cy="1384350"/>
            </a:xfrm>
            <a:custGeom>
              <a:avLst/>
              <a:gdLst/>
              <a:ahLst/>
              <a:cxnLst/>
              <a:rect l="0" t="0" r="0" b="0"/>
              <a:pathLst>
                <a:path w="87725" h="63817" extrusionOk="0">
                  <a:moveTo>
                    <a:pt x="24288" y="0"/>
                  </a:moveTo>
                  <a:lnTo>
                    <a:pt x="0" y="29908"/>
                  </a:lnTo>
                  <a:lnTo>
                    <a:pt x="87725" y="63817"/>
                  </a:lnTo>
                  <a:lnTo>
                    <a:pt x="87725" y="42291"/>
                  </a:lnTo>
                  <a:lnTo>
                    <a:pt x="87725" y="23526"/>
                  </a:lnTo>
                  <a:close/>
                </a:path>
              </a:pathLst>
            </a:custGeom>
            <a:solidFill>
              <a:srgbClr val="137063"/>
            </a:solidFill>
            <a:ln>
              <a:noFill/>
            </a:ln>
          </p:spPr>
        </p:sp>
        <p:sp>
          <p:nvSpPr>
            <p:cNvPr id="212" name="Shape 212"/>
            <p:cNvSpPr/>
            <p:nvPr/>
          </p:nvSpPr>
          <p:spPr>
            <a:xfrm flipH="1">
              <a:off x="4747852" y="3020977"/>
              <a:ext cx="1758228" cy="1384350"/>
            </a:xfrm>
            <a:custGeom>
              <a:avLst/>
              <a:gdLst/>
              <a:ahLst/>
              <a:cxnLst/>
              <a:rect l="0" t="0" r="0" b="0"/>
              <a:pathLst>
                <a:path w="87725" h="63817" extrusionOk="0">
                  <a:moveTo>
                    <a:pt x="24288" y="0"/>
                  </a:moveTo>
                  <a:lnTo>
                    <a:pt x="0" y="29908"/>
                  </a:lnTo>
                  <a:lnTo>
                    <a:pt x="87725" y="63817"/>
                  </a:lnTo>
                  <a:lnTo>
                    <a:pt x="87725" y="42291"/>
                  </a:lnTo>
                  <a:lnTo>
                    <a:pt x="87725" y="23526"/>
                  </a:lnTo>
                  <a:close/>
                </a:path>
              </a:pathLst>
            </a:custGeom>
            <a:solidFill>
              <a:srgbClr val="1A9988"/>
            </a:solidFill>
            <a:ln>
              <a:noFill/>
            </a:ln>
          </p:spPr>
        </p:sp>
        <p:sp>
          <p:nvSpPr>
            <p:cNvPr id="213" name="Shape 213"/>
            <p:cNvSpPr/>
            <p:nvPr/>
          </p:nvSpPr>
          <p:spPr>
            <a:xfrm>
              <a:off x="3969199" y="2001324"/>
              <a:ext cx="1565850" cy="585863"/>
            </a:xfrm>
            <a:custGeom>
              <a:avLst/>
              <a:gdLst/>
              <a:ahLst/>
              <a:cxnLst/>
              <a:rect l="0" t="0" r="0" b="0"/>
              <a:pathLst>
                <a:path w="24053" h="8150" extrusionOk="0">
                  <a:moveTo>
                    <a:pt x="0" y="3827"/>
                  </a:moveTo>
                  <a:lnTo>
                    <a:pt x="11976" y="8150"/>
                  </a:lnTo>
                  <a:lnTo>
                    <a:pt x="24053" y="3827"/>
                  </a:lnTo>
                  <a:lnTo>
                    <a:pt x="12126" y="0"/>
                  </a:lnTo>
                  <a:close/>
                </a:path>
              </a:pathLst>
            </a:custGeom>
            <a:solidFill>
              <a:srgbClr val="D9D9D9"/>
            </a:solidFill>
            <a:ln>
              <a:noFill/>
            </a:ln>
          </p:spPr>
        </p:sp>
        <p:sp>
          <p:nvSpPr>
            <p:cNvPr id="214" name="Shape 214"/>
            <p:cNvSpPr/>
            <p:nvPr/>
          </p:nvSpPr>
          <p:spPr>
            <a:xfrm>
              <a:off x="3563255" y="2275837"/>
              <a:ext cx="1189300" cy="1015326"/>
            </a:xfrm>
            <a:custGeom>
              <a:avLst/>
              <a:gdLst/>
              <a:ahLst/>
              <a:cxnLst/>
              <a:rect l="0" t="0" r="0" b="0"/>
              <a:pathLst>
                <a:path w="18238" h="14114" extrusionOk="0">
                  <a:moveTo>
                    <a:pt x="6262" y="0"/>
                  </a:moveTo>
                  <a:lnTo>
                    <a:pt x="18238" y="4324"/>
                  </a:lnTo>
                  <a:lnTo>
                    <a:pt x="18238" y="14114"/>
                  </a:lnTo>
                  <a:lnTo>
                    <a:pt x="0" y="7554"/>
                  </a:lnTo>
                  <a:close/>
                </a:path>
              </a:pathLst>
            </a:custGeom>
            <a:solidFill>
              <a:srgbClr val="137063"/>
            </a:solidFill>
            <a:ln>
              <a:noFill/>
            </a:ln>
          </p:spPr>
        </p:sp>
        <p:sp>
          <p:nvSpPr>
            <p:cNvPr id="215" name="Shape 215"/>
            <p:cNvSpPr/>
            <p:nvPr/>
          </p:nvSpPr>
          <p:spPr>
            <a:xfrm flipH="1">
              <a:off x="4749365" y="2275837"/>
              <a:ext cx="1189300" cy="1015326"/>
            </a:xfrm>
            <a:custGeom>
              <a:avLst/>
              <a:gdLst/>
              <a:ahLst/>
              <a:cxnLst/>
              <a:rect l="0" t="0" r="0" b="0"/>
              <a:pathLst>
                <a:path w="18238" h="14114" extrusionOk="0">
                  <a:moveTo>
                    <a:pt x="6262" y="0"/>
                  </a:moveTo>
                  <a:lnTo>
                    <a:pt x="18238" y="4324"/>
                  </a:lnTo>
                  <a:lnTo>
                    <a:pt x="18238" y="14114"/>
                  </a:lnTo>
                  <a:lnTo>
                    <a:pt x="0" y="7554"/>
                  </a:lnTo>
                  <a:close/>
                </a:path>
              </a:pathLst>
            </a:custGeom>
            <a:solidFill>
              <a:schemeClr val="dk1"/>
            </a:solidFill>
            <a:ln>
              <a:noFill/>
            </a:ln>
          </p:spPr>
        </p:sp>
        <p:sp>
          <p:nvSpPr>
            <p:cNvPr id="216" name="Shape 216"/>
            <p:cNvSpPr/>
            <p:nvPr/>
          </p:nvSpPr>
          <p:spPr>
            <a:xfrm>
              <a:off x="4059061" y="1153325"/>
              <a:ext cx="693508" cy="1201140"/>
            </a:xfrm>
            <a:custGeom>
              <a:avLst/>
              <a:gdLst/>
              <a:ahLst/>
              <a:cxnLst/>
              <a:rect l="0" t="0" r="0" b="0"/>
              <a:pathLst>
                <a:path w="10635" h="16697" extrusionOk="0">
                  <a:moveTo>
                    <a:pt x="10635" y="0"/>
                  </a:moveTo>
                  <a:lnTo>
                    <a:pt x="0" y="12722"/>
                  </a:lnTo>
                  <a:lnTo>
                    <a:pt x="10635" y="16697"/>
                  </a:lnTo>
                  <a:close/>
                </a:path>
              </a:pathLst>
            </a:custGeom>
            <a:solidFill>
              <a:srgbClr val="AB3F00"/>
            </a:solidFill>
            <a:ln>
              <a:noFill/>
            </a:ln>
          </p:spPr>
        </p:sp>
        <p:sp>
          <p:nvSpPr>
            <p:cNvPr id="217" name="Shape 217"/>
            <p:cNvSpPr/>
            <p:nvPr/>
          </p:nvSpPr>
          <p:spPr>
            <a:xfrm flipH="1">
              <a:off x="4749350" y="1153325"/>
              <a:ext cx="693508" cy="1201140"/>
            </a:xfrm>
            <a:custGeom>
              <a:avLst/>
              <a:gdLst/>
              <a:ahLst/>
              <a:cxnLst/>
              <a:rect l="0" t="0" r="0" b="0"/>
              <a:pathLst>
                <a:path w="10635" h="16697" extrusionOk="0">
                  <a:moveTo>
                    <a:pt x="10635" y="0"/>
                  </a:moveTo>
                  <a:lnTo>
                    <a:pt x="0" y="12722"/>
                  </a:lnTo>
                  <a:lnTo>
                    <a:pt x="10635" y="16697"/>
                  </a:lnTo>
                  <a:close/>
                </a:path>
              </a:pathLst>
            </a:custGeom>
            <a:solidFill>
              <a:schemeClr val="accent3"/>
            </a:solidFill>
            <a:ln>
              <a:noFill/>
            </a:ln>
          </p:spPr>
        </p:sp>
      </p:grpSp>
      <p:sp>
        <p:nvSpPr>
          <p:cNvPr id="218" name="Shape 218"/>
          <p:cNvSpPr txBox="1"/>
          <p:nvPr/>
        </p:nvSpPr>
        <p:spPr>
          <a:xfrm>
            <a:off x="476725" y="338725"/>
            <a:ext cx="3463200" cy="664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2800">
                <a:latin typeface="Raleway"/>
                <a:ea typeface="Raleway"/>
                <a:cs typeface="Raleway"/>
                <a:sym typeface="Raleway"/>
              </a:rPr>
              <a:t>Company Overview</a:t>
            </a:r>
            <a:endParaRPr sz="2800">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Company Overview</a:t>
            </a:r>
            <a:endParaRPr/>
          </a:p>
        </p:txBody>
      </p:sp>
      <p:sp>
        <p:nvSpPr>
          <p:cNvPr id="224" name="Shape 224"/>
          <p:cNvSpPr txBox="1">
            <a:spLocks noGrp="1"/>
          </p:cNvSpPr>
          <p:nvPr>
            <p:ph type="subTitle" idx="1"/>
          </p:nvPr>
        </p:nvSpPr>
        <p:spPr>
          <a:xfrm>
            <a:off x="724950" y="3161525"/>
            <a:ext cx="3489900" cy="75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2900" b="1"/>
              <a:t>4930 3rd Ave S, Seattle, WA 98134</a:t>
            </a:r>
            <a:endParaRPr sz="2900" b="1"/>
          </a:p>
        </p:txBody>
      </p:sp>
      <p:sp>
        <p:nvSpPr>
          <p:cNvPr id="225" name="Shape 225"/>
          <p:cNvSpPr txBox="1">
            <a:spLocks noGrp="1"/>
          </p:cNvSpPr>
          <p:nvPr>
            <p:ph type="subTitle" idx="1"/>
          </p:nvPr>
        </p:nvSpPr>
        <p:spPr>
          <a:xfrm>
            <a:off x="730000" y="1681500"/>
            <a:ext cx="3300900" cy="759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Warehouse</a:t>
            </a:r>
            <a:endParaRPr/>
          </a:p>
        </p:txBody>
      </p:sp>
      <p:pic>
        <p:nvPicPr>
          <p:cNvPr id="226" name="Shape 226"/>
          <p:cNvPicPr preferRelativeResize="0"/>
          <p:nvPr/>
        </p:nvPicPr>
        <p:blipFill rotWithShape="1">
          <a:blip r:embed="rId3">
            <a:alphaModFix/>
          </a:blip>
          <a:srcRect l="25585" t="32495" r="26193" b="25380"/>
          <a:stretch/>
        </p:blipFill>
        <p:spPr>
          <a:xfrm>
            <a:off x="4781375" y="522000"/>
            <a:ext cx="4018551" cy="2049750"/>
          </a:xfrm>
          <a:prstGeom prst="rect">
            <a:avLst/>
          </a:prstGeom>
          <a:noFill/>
          <a:ln>
            <a:noFill/>
          </a:ln>
          <a:effectLst>
            <a:outerShdw blurRad="57150" dist="19050" dir="5400000" algn="bl" rotWithShape="0">
              <a:srgbClr val="000000">
                <a:alpha val="50000"/>
              </a:srgbClr>
            </a:outerShdw>
          </a:effectLst>
        </p:spPr>
      </p:pic>
      <p:pic>
        <p:nvPicPr>
          <p:cNvPr id="227" name="Shape 227"/>
          <p:cNvPicPr preferRelativeResize="0"/>
          <p:nvPr/>
        </p:nvPicPr>
        <p:blipFill rotWithShape="1">
          <a:blip r:embed="rId4">
            <a:alphaModFix/>
          </a:blip>
          <a:srcRect t="6084" b="15199"/>
          <a:stretch/>
        </p:blipFill>
        <p:spPr>
          <a:xfrm>
            <a:off x="4781375" y="2730125"/>
            <a:ext cx="4018550" cy="20497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p:nvPr/>
        </p:nvSpPr>
        <p:spPr>
          <a:xfrm>
            <a:off x="838277" y="3015750"/>
            <a:ext cx="1582794" cy="53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200" b="1">
                <a:solidFill>
                  <a:srgbClr val="FFFFFF"/>
                </a:solidFill>
                <a:latin typeface="Raleway"/>
                <a:ea typeface="Raleway"/>
                <a:cs typeface="Raleway"/>
                <a:sym typeface="Raleway"/>
              </a:rPr>
              <a:t>Individual</a:t>
            </a:r>
            <a:endParaRPr sz="2200" b="1">
              <a:solidFill>
                <a:srgbClr val="FFFFFF"/>
              </a:solidFill>
              <a:latin typeface="Raleway"/>
              <a:ea typeface="Raleway"/>
              <a:cs typeface="Raleway"/>
              <a:sym typeface="Raleway"/>
            </a:endParaRPr>
          </a:p>
        </p:txBody>
      </p:sp>
      <p:sp>
        <p:nvSpPr>
          <p:cNvPr id="233" name="Shape 233"/>
          <p:cNvSpPr/>
          <p:nvPr/>
        </p:nvSpPr>
        <p:spPr>
          <a:xfrm>
            <a:off x="838277" y="2022950"/>
            <a:ext cx="1582794" cy="1528200"/>
          </a:xfrm>
          <a:prstGeom prst="rect">
            <a:avLst/>
          </a:prstGeom>
          <a:gradFill>
            <a:gsLst>
              <a:gs pos="0">
                <a:srgbClr val="434343"/>
              </a:gs>
              <a:gs pos="50000">
                <a:srgbClr val="FFFFFF">
                  <a:alpha val="0"/>
                </a:srgbClr>
              </a:gs>
              <a:gs pos="100000">
                <a:srgbClr val="FFFFFF">
                  <a:alpha val="0"/>
                </a:srgbClr>
              </a:gs>
            </a:gsLst>
            <a:lin ang="16200038" scaled="0"/>
          </a:grad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endParaRPr>
              <a:solidFill>
                <a:schemeClr val="accent1"/>
              </a:solidFill>
              <a:latin typeface="Lato"/>
              <a:ea typeface="Lato"/>
              <a:cs typeface="Lato"/>
              <a:sym typeface="Lato"/>
            </a:endParaRPr>
          </a:p>
        </p:txBody>
      </p:sp>
      <p:pic>
        <p:nvPicPr>
          <p:cNvPr id="234" name="Shape 234"/>
          <p:cNvPicPr preferRelativeResize="0"/>
          <p:nvPr/>
        </p:nvPicPr>
        <p:blipFill rotWithShape="1">
          <a:blip r:embed="rId3">
            <a:alphaModFix/>
          </a:blip>
          <a:srcRect l="18195" r="11441"/>
          <a:stretch/>
        </p:blipFill>
        <p:spPr>
          <a:xfrm>
            <a:off x="4242100" y="2022950"/>
            <a:ext cx="1554900" cy="1528200"/>
          </a:xfrm>
          <a:prstGeom prst="rect">
            <a:avLst/>
          </a:prstGeom>
          <a:noFill/>
          <a:ln>
            <a:noFill/>
          </a:ln>
        </p:spPr>
      </p:pic>
      <p:pic>
        <p:nvPicPr>
          <p:cNvPr id="235" name="Shape 235"/>
          <p:cNvPicPr preferRelativeResize="0"/>
          <p:nvPr/>
        </p:nvPicPr>
        <p:blipFill rotWithShape="1">
          <a:blip r:embed="rId4">
            <a:alphaModFix/>
          </a:blip>
          <a:srcRect l="13646" r="15537"/>
          <a:stretch/>
        </p:blipFill>
        <p:spPr>
          <a:xfrm>
            <a:off x="2557550" y="2022950"/>
            <a:ext cx="1555000" cy="1528200"/>
          </a:xfrm>
          <a:prstGeom prst="rect">
            <a:avLst/>
          </a:prstGeom>
          <a:noFill/>
          <a:ln>
            <a:noFill/>
          </a:ln>
        </p:spPr>
      </p:pic>
      <p:sp>
        <p:nvSpPr>
          <p:cNvPr id="236" name="Shape 23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Meal Plans</a:t>
            </a:r>
            <a:endParaRPr/>
          </a:p>
        </p:txBody>
      </p:sp>
      <p:sp>
        <p:nvSpPr>
          <p:cNvPr id="237" name="Shape 237"/>
          <p:cNvSpPr/>
          <p:nvPr/>
        </p:nvSpPr>
        <p:spPr>
          <a:xfrm>
            <a:off x="5926475" y="2031225"/>
            <a:ext cx="2491500" cy="1181700"/>
          </a:xfrm>
          <a:prstGeom prst="rect">
            <a:avLst/>
          </a:prstGeom>
          <a:solidFill>
            <a:schemeClr val="accent3"/>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900" b="1">
                <a:solidFill>
                  <a:srgbClr val="FFFFFF"/>
                </a:solidFill>
                <a:latin typeface="Raleway"/>
                <a:ea typeface="Raleway"/>
                <a:cs typeface="Raleway"/>
                <a:sym typeface="Raleway"/>
              </a:rPr>
              <a:t>Options</a:t>
            </a:r>
            <a:endParaRPr sz="1900">
              <a:solidFill>
                <a:srgbClr val="FFFFFF"/>
              </a:solidFill>
              <a:latin typeface="Lato"/>
              <a:ea typeface="Lato"/>
              <a:cs typeface="Lato"/>
              <a:sym typeface="Lato"/>
            </a:endParaRPr>
          </a:p>
          <a:p>
            <a:pPr marL="457200" lvl="0" indent="-304800" rtl="0">
              <a:spcBef>
                <a:spcPts val="0"/>
              </a:spcBef>
              <a:spcAft>
                <a:spcPts val="0"/>
              </a:spcAft>
              <a:buClr>
                <a:srgbClr val="FFFFFF"/>
              </a:buClr>
              <a:buSzPts val="1200"/>
              <a:buFont typeface="Lato"/>
              <a:buChar char="●"/>
            </a:pPr>
            <a:r>
              <a:rPr lang="en-GB" sz="1200">
                <a:solidFill>
                  <a:srgbClr val="FFFFFF"/>
                </a:solidFill>
                <a:latin typeface="Lato"/>
                <a:ea typeface="Lato"/>
                <a:cs typeface="Lato"/>
                <a:sym typeface="Lato"/>
              </a:rPr>
              <a:t>Variety of foods</a:t>
            </a:r>
            <a:endParaRPr sz="1200">
              <a:solidFill>
                <a:srgbClr val="FFFFFF"/>
              </a:solidFill>
              <a:latin typeface="Lato"/>
              <a:ea typeface="Lato"/>
              <a:cs typeface="Lato"/>
              <a:sym typeface="Lato"/>
            </a:endParaRPr>
          </a:p>
          <a:p>
            <a:pPr marL="457200" lvl="0" indent="-304800" rtl="0">
              <a:spcBef>
                <a:spcPts val="0"/>
              </a:spcBef>
              <a:spcAft>
                <a:spcPts val="0"/>
              </a:spcAft>
              <a:buClr>
                <a:srgbClr val="FFFFFF"/>
              </a:buClr>
              <a:buSzPts val="1200"/>
              <a:buFont typeface="Lato"/>
              <a:buChar char="●"/>
            </a:pPr>
            <a:r>
              <a:rPr lang="en-GB" sz="1200">
                <a:solidFill>
                  <a:srgbClr val="FFFFFF"/>
                </a:solidFill>
                <a:latin typeface="Lato"/>
                <a:ea typeface="Lato"/>
                <a:cs typeface="Lato"/>
                <a:sym typeface="Lato"/>
              </a:rPr>
              <a:t>Diets</a:t>
            </a:r>
            <a:endParaRPr sz="1200">
              <a:solidFill>
                <a:srgbClr val="FFFFFF"/>
              </a:solidFill>
              <a:latin typeface="Lato"/>
              <a:ea typeface="Lato"/>
              <a:cs typeface="Lato"/>
              <a:sym typeface="Lato"/>
            </a:endParaRPr>
          </a:p>
          <a:p>
            <a:pPr marL="457200" lvl="0" indent="-304800" rtl="0">
              <a:spcBef>
                <a:spcPts val="0"/>
              </a:spcBef>
              <a:spcAft>
                <a:spcPts val="0"/>
              </a:spcAft>
              <a:buClr>
                <a:srgbClr val="FFFFFF"/>
              </a:buClr>
              <a:buSzPts val="1200"/>
              <a:buFont typeface="Lato"/>
              <a:buChar char="●"/>
            </a:pPr>
            <a:r>
              <a:rPr lang="en-GB" sz="1200">
                <a:solidFill>
                  <a:srgbClr val="FFFFFF"/>
                </a:solidFill>
                <a:latin typeface="Lato"/>
                <a:ea typeface="Lato"/>
                <a:cs typeface="Lato"/>
                <a:sym typeface="Lato"/>
              </a:rPr>
              <a:t>Allergies</a:t>
            </a:r>
            <a:endParaRPr sz="1200" b="1">
              <a:solidFill>
                <a:srgbClr val="FFFFFF"/>
              </a:solidFill>
              <a:latin typeface="Lato"/>
              <a:ea typeface="Lato"/>
              <a:cs typeface="Lato"/>
              <a:sym typeface="Lato"/>
            </a:endParaRPr>
          </a:p>
        </p:txBody>
      </p:sp>
      <p:sp>
        <p:nvSpPr>
          <p:cNvPr id="238" name="Shape 238"/>
          <p:cNvSpPr/>
          <p:nvPr/>
        </p:nvSpPr>
        <p:spPr>
          <a:xfrm>
            <a:off x="838277" y="2031225"/>
            <a:ext cx="1582794" cy="2878800"/>
          </a:xfrm>
          <a:prstGeom prst="rect">
            <a:avLst/>
          </a:prstGeom>
          <a:solidFill>
            <a:schemeClr val="lt2"/>
          </a:solid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endParaRPr/>
          </a:p>
        </p:txBody>
      </p:sp>
      <p:pic>
        <p:nvPicPr>
          <p:cNvPr id="239" name="Shape 239"/>
          <p:cNvPicPr preferRelativeResize="0"/>
          <p:nvPr/>
        </p:nvPicPr>
        <p:blipFill rotWithShape="1">
          <a:blip r:embed="rId5">
            <a:alphaModFix/>
          </a:blip>
          <a:srcRect l="-117314" t="119680" r="118937" b="-119680"/>
          <a:stretch/>
        </p:blipFill>
        <p:spPr>
          <a:xfrm>
            <a:off x="4249024" y="2029175"/>
            <a:ext cx="1554998" cy="1519801"/>
          </a:xfrm>
          <a:prstGeom prst="rect">
            <a:avLst/>
          </a:prstGeom>
          <a:noFill/>
          <a:ln>
            <a:noFill/>
          </a:ln>
        </p:spPr>
      </p:pic>
      <p:grpSp>
        <p:nvGrpSpPr>
          <p:cNvPr id="240" name="Shape 240"/>
          <p:cNvGrpSpPr/>
          <p:nvPr/>
        </p:nvGrpSpPr>
        <p:grpSpPr>
          <a:xfrm>
            <a:off x="4242011" y="2022950"/>
            <a:ext cx="1562010" cy="2885025"/>
            <a:chOff x="4242011" y="2022950"/>
            <a:chExt cx="1562010" cy="2885025"/>
          </a:xfrm>
        </p:grpSpPr>
        <p:sp>
          <p:nvSpPr>
            <p:cNvPr id="241" name="Shape 241"/>
            <p:cNvSpPr/>
            <p:nvPr/>
          </p:nvSpPr>
          <p:spPr>
            <a:xfrm>
              <a:off x="4249024" y="3548975"/>
              <a:ext cx="1554998" cy="1359000"/>
            </a:xfrm>
            <a:prstGeom prst="rect">
              <a:avLst/>
            </a:prstGeom>
            <a:solidFill>
              <a:schemeClr val="lt2"/>
            </a:solid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GB" sz="1300">
                  <a:solidFill>
                    <a:schemeClr val="accent1"/>
                  </a:solidFill>
                  <a:latin typeface="Lato"/>
                  <a:ea typeface="Lato"/>
                  <a:cs typeface="Lato"/>
                  <a:sym typeface="Lato"/>
                </a:rPr>
                <a:t>• 4 Servings</a:t>
              </a:r>
              <a:endParaRPr sz="1300">
                <a:solidFill>
                  <a:schemeClr val="accent1"/>
                </a:solidFill>
                <a:latin typeface="Lato"/>
                <a:ea typeface="Lato"/>
                <a:cs typeface="Lato"/>
                <a:sym typeface="Lato"/>
              </a:endParaRPr>
            </a:p>
            <a:p>
              <a:pPr marL="0" lvl="0" indent="0" rtl="0">
                <a:lnSpc>
                  <a:spcPct val="150000"/>
                </a:lnSpc>
                <a:spcBef>
                  <a:spcPts val="0"/>
                </a:spcBef>
                <a:spcAft>
                  <a:spcPts val="0"/>
                </a:spcAft>
                <a:buNone/>
              </a:pPr>
              <a:r>
                <a:rPr lang="en-GB" sz="1300">
                  <a:solidFill>
                    <a:schemeClr val="accent1"/>
                  </a:solidFill>
                  <a:latin typeface="Lato"/>
                  <a:ea typeface="Lato"/>
                  <a:cs typeface="Lato"/>
                  <a:sym typeface="Lato"/>
                </a:rPr>
                <a:t>• 3 meals per week</a:t>
              </a:r>
              <a:endParaRPr sz="1300">
                <a:solidFill>
                  <a:schemeClr val="accent1"/>
                </a:solidFill>
                <a:latin typeface="Lato"/>
                <a:ea typeface="Lato"/>
                <a:cs typeface="Lato"/>
                <a:sym typeface="Lato"/>
              </a:endParaRPr>
            </a:p>
            <a:p>
              <a:pPr marL="0" lvl="0" indent="0" rtl="0">
                <a:lnSpc>
                  <a:spcPct val="150000"/>
                </a:lnSpc>
                <a:spcBef>
                  <a:spcPts val="0"/>
                </a:spcBef>
                <a:spcAft>
                  <a:spcPts val="0"/>
                </a:spcAft>
                <a:buNone/>
              </a:pPr>
              <a:r>
                <a:rPr lang="en-GB" sz="1300">
                  <a:solidFill>
                    <a:schemeClr val="accent1"/>
                  </a:solidFill>
                  <a:latin typeface="Lato"/>
                  <a:ea typeface="Lato"/>
                  <a:cs typeface="Lato"/>
                  <a:sym typeface="Lato"/>
                </a:rPr>
                <a:t>• $130 per week</a:t>
              </a:r>
              <a:endParaRPr sz="1300">
                <a:solidFill>
                  <a:schemeClr val="accent1"/>
                </a:solidFill>
                <a:latin typeface="Lato"/>
                <a:ea typeface="Lato"/>
                <a:cs typeface="Lato"/>
                <a:sym typeface="Lato"/>
              </a:endParaRPr>
            </a:p>
          </p:txBody>
        </p:sp>
        <p:sp>
          <p:nvSpPr>
            <p:cNvPr id="242" name="Shape 242"/>
            <p:cNvSpPr/>
            <p:nvPr/>
          </p:nvSpPr>
          <p:spPr>
            <a:xfrm>
              <a:off x="4242011" y="2022950"/>
              <a:ext cx="1554900" cy="1528200"/>
            </a:xfrm>
            <a:prstGeom prst="rect">
              <a:avLst/>
            </a:prstGeom>
            <a:gradFill>
              <a:gsLst>
                <a:gs pos="0">
                  <a:srgbClr val="434343"/>
                </a:gs>
                <a:gs pos="50000">
                  <a:srgbClr val="FFFFFF">
                    <a:alpha val="0"/>
                  </a:srgbClr>
                </a:gs>
                <a:gs pos="100000">
                  <a:srgbClr val="FFFFFF">
                    <a:alpha val="0"/>
                  </a:srgbClr>
                </a:gs>
              </a:gsLst>
              <a:lin ang="16200038" scaled="0"/>
            </a:grad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endParaRPr>
                <a:solidFill>
                  <a:schemeClr val="accent1"/>
                </a:solidFill>
                <a:latin typeface="Lato"/>
                <a:ea typeface="Lato"/>
                <a:cs typeface="Lato"/>
                <a:sym typeface="Lato"/>
              </a:endParaRPr>
            </a:p>
          </p:txBody>
        </p:sp>
        <p:sp>
          <p:nvSpPr>
            <p:cNvPr id="243" name="Shape 243"/>
            <p:cNvSpPr txBox="1"/>
            <p:nvPr/>
          </p:nvSpPr>
          <p:spPr>
            <a:xfrm>
              <a:off x="4249024" y="3013700"/>
              <a:ext cx="1554998" cy="53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200" b="1">
                  <a:solidFill>
                    <a:srgbClr val="FFFFFF"/>
                  </a:solidFill>
                  <a:latin typeface="Raleway"/>
                  <a:ea typeface="Raleway"/>
                  <a:cs typeface="Raleway"/>
                  <a:sym typeface="Raleway"/>
                </a:rPr>
                <a:t>Family</a:t>
              </a:r>
              <a:endParaRPr sz="2200" b="1">
                <a:solidFill>
                  <a:srgbClr val="FFFFFF"/>
                </a:solidFill>
                <a:latin typeface="Raleway"/>
                <a:ea typeface="Raleway"/>
                <a:cs typeface="Raleway"/>
                <a:sym typeface="Raleway"/>
              </a:endParaRPr>
            </a:p>
          </p:txBody>
        </p:sp>
      </p:grpSp>
      <p:sp>
        <p:nvSpPr>
          <p:cNvPr id="244" name="Shape 244"/>
          <p:cNvSpPr/>
          <p:nvPr/>
        </p:nvSpPr>
        <p:spPr>
          <a:xfrm>
            <a:off x="5926550" y="3272075"/>
            <a:ext cx="2491500" cy="1610700"/>
          </a:xfrm>
          <a:prstGeom prst="rect">
            <a:avLst/>
          </a:prstGeom>
          <a:solidFill>
            <a:srgbClr val="1A9988"/>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900" b="1">
                <a:solidFill>
                  <a:srgbClr val="FFFFFF"/>
                </a:solidFill>
                <a:latin typeface="Raleway"/>
                <a:ea typeface="Raleway"/>
                <a:cs typeface="Raleway"/>
                <a:sym typeface="Raleway"/>
              </a:rPr>
              <a:t>Plus</a:t>
            </a:r>
            <a:endParaRPr sz="1100" b="1">
              <a:solidFill>
                <a:srgbClr val="FFFFFF"/>
              </a:solidFill>
              <a:latin typeface="Lato"/>
              <a:ea typeface="Lato"/>
              <a:cs typeface="Lato"/>
              <a:sym typeface="Lato"/>
            </a:endParaRPr>
          </a:p>
          <a:p>
            <a:pPr marL="457200" lvl="0" indent="-304800" rtl="0">
              <a:spcBef>
                <a:spcPts val="0"/>
              </a:spcBef>
              <a:spcAft>
                <a:spcPts val="0"/>
              </a:spcAft>
              <a:buClr>
                <a:srgbClr val="FFFFFF"/>
              </a:buClr>
              <a:buSzPts val="1200"/>
              <a:buFont typeface="Lato"/>
              <a:buChar char="●"/>
            </a:pPr>
            <a:r>
              <a:rPr lang="en-GB" sz="1200">
                <a:solidFill>
                  <a:srgbClr val="FFFFFF"/>
                </a:solidFill>
                <a:latin typeface="Lato"/>
                <a:ea typeface="Lato"/>
                <a:cs typeface="Lato"/>
                <a:sym typeface="Lato"/>
              </a:rPr>
              <a:t>All  organic ingredients</a:t>
            </a:r>
            <a:endParaRPr sz="1200">
              <a:solidFill>
                <a:srgbClr val="FFFFFF"/>
              </a:solidFill>
              <a:latin typeface="Lato"/>
              <a:ea typeface="Lato"/>
              <a:cs typeface="Lato"/>
              <a:sym typeface="Lato"/>
            </a:endParaRPr>
          </a:p>
          <a:p>
            <a:pPr marL="457200" lvl="0" indent="-304800" rtl="0">
              <a:spcBef>
                <a:spcPts val="0"/>
              </a:spcBef>
              <a:spcAft>
                <a:spcPts val="0"/>
              </a:spcAft>
              <a:buClr>
                <a:srgbClr val="FFFFFF"/>
              </a:buClr>
              <a:buSzPts val="1200"/>
              <a:buFont typeface="Lato"/>
              <a:buChar char="●"/>
            </a:pPr>
            <a:r>
              <a:rPr lang="en-GB" sz="1200">
                <a:solidFill>
                  <a:srgbClr val="FFFFFF"/>
                </a:solidFill>
                <a:latin typeface="Lato"/>
                <a:ea typeface="Lato"/>
                <a:cs typeface="Lato"/>
                <a:sym typeface="Lato"/>
              </a:rPr>
              <a:t>More higher quality foods</a:t>
            </a:r>
            <a:endParaRPr sz="1200">
              <a:solidFill>
                <a:srgbClr val="FFFFFF"/>
              </a:solidFill>
              <a:latin typeface="Lato"/>
              <a:ea typeface="Lato"/>
              <a:cs typeface="Lato"/>
              <a:sym typeface="Lato"/>
            </a:endParaRPr>
          </a:p>
          <a:p>
            <a:pPr marL="457200" lvl="0" indent="-304800" rtl="0">
              <a:spcBef>
                <a:spcPts val="0"/>
              </a:spcBef>
              <a:spcAft>
                <a:spcPts val="0"/>
              </a:spcAft>
              <a:buClr>
                <a:srgbClr val="FFFFFF"/>
              </a:buClr>
              <a:buSzPts val="1200"/>
              <a:buFont typeface="Lato"/>
              <a:buChar char="●"/>
            </a:pPr>
            <a:r>
              <a:rPr lang="en-GB" sz="1200">
                <a:solidFill>
                  <a:srgbClr val="FFFFFF"/>
                </a:solidFill>
                <a:latin typeface="Lato"/>
                <a:ea typeface="Lato"/>
                <a:cs typeface="Lato"/>
                <a:sym typeface="Lato"/>
              </a:rPr>
              <a:t>Seasonal options</a:t>
            </a:r>
            <a:endParaRPr sz="1200">
              <a:solidFill>
                <a:srgbClr val="FFFFFF"/>
              </a:solidFill>
              <a:latin typeface="Lato"/>
              <a:ea typeface="Lato"/>
              <a:cs typeface="Lato"/>
              <a:sym typeface="Lato"/>
            </a:endParaRPr>
          </a:p>
          <a:p>
            <a:pPr marL="0" lvl="0" indent="0" rtl="0">
              <a:spcBef>
                <a:spcPts val="0"/>
              </a:spcBef>
              <a:spcAft>
                <a:spcPts val="0"/>
              </a:spcAft>
              <a:buNone/>
            </a:pPr>
            <a:endParaRPr sz="1200">
              <a:solidFill>
                <a:srgbClr val="FFFFFF"/>
              </a:solidFill>
              <a:latin typeface="Lato"/>
              <a:ea typeface="Lato"/>
              <a:cs typeface="Lato"/>
              <a:sym typeface="Lato"/>
            </a:endParaRPr>
          </a:p>
          <a:p>
            <a:pPr marL="0" lvl="0" indent="457200" rtl="0">
              <a:spcBef>
                <a:spcPts val="0"/>
              </a:spcBef>
              <a:spcAft>
                <a:spcPts val="0"/>
              </a:spcAft>
              <a:buNone/>
            </a:pPr>
            <a:r>
              <a:rPr lang="en-GB" sz="1200" b="1">
                <a:solidFill>
                  <a:srgbClr val="FFFFFF"/>
                </a:solidFill>
                <a:latin typeface="Lato"/>
                <a:ea typeface="Lato"/>
                <a:cs typeface="Lato"/>
                <a:sym typeface="Lato"/>
              </a:rPr>
              <a:t>Individual+		$45</a:t>
            </a:r>
            <a:endParaRPr sz="1200" b="1">
              <a:solidFill>
                <a:srgbClr val="FFFFFF"/>
              </a:solidFill>
              <a:latin typeface="Lato"/>
              <a:ea typeface="Lato"/>
              <a:cs typeface="Lato"/>
              <a:sym typeface="Lato"/>
            </a:endParaRPr>
          </a:p>
          <a:p>
            <a:pPr marL="457200" lvl="0" indent="0" rtl="0">
              <a:spcBef>
                <a:spcPts val="0"/>
              </a:spcBef>
              <a:spcAft>
                <a:spcPts val="0"/>
              </a:spcAft>
              <a:buNone/>
            </a:pPr>
            <a:r>
              <a:rPr lang="en-GB" sz="1200" b="1">
                <a:solidFill>
                  <a:srgbClr val="FFFFFF"/>
                </a:solidFill>
                <a:latin typeface="Lato"/>
                <a:ea typeface="Lato"/>
                <a:cs typeface="Lato"/>
                <a:sym typeface="Lato"/>
              </a:rPr>
              <a:t>Family+		$150</a:t>
            </a:r>
            <a:endParaRPr sz="1200" b="1">
              <a:solidFill>
                <a:srgbClr val="FFFFFF"/>
              </a:solidFill>
              <a:latin typeface="Lato"/>
              <a:ea typeface="Lato"/>
              <a:cs typeface="Lato"/>
              <a:sym typeface="Lato"/>
            </a:endParaRPr>
          </a:p>
        </p:txBody>
      </p:sp>
      <p:grpSp>
        <p:nvGrpSpPr>
          <p:cNvPr id="245" name="Shape 245"/>
          <p:cNvGrpSpPr/>
          <p:nvPr/>
        </p:nvGrpSpPr>
        <p:grpSpPr>
          <a:xfrm>
            <a:off x="2557549" y="2022950"/>
            <a:ext cx="1558463" cy="2885025"/>
            <a:chOff x="2557549" y="2022950"/>
            <a:chExt cx="1558463" cy="2885025"/>
          </a:xfrm>
        </p:grpSpPr>
        <p:sp>
          <p:nvSpPr>
            <p:cNvPr id="246" name="Shape 246"/>
            <p:cNvSpPr/>
            <p:nvPr/>
          </p:nvSpPr>
          <p:spPr>
            <a:xfrm>
              <a:off x="2561111" y="2022950"/>
              <a:ext cx="1554900" cy="1528200"/>
            </a:xfrm>
            <a:prstGeom prst="rect">
              <a:avLst/>
            </a:prstGeom>
            <a:gradFill>
              <a:gsLst>
                <a:gs pos="0">
                  <a:srgbClr val="434343"/>
                </a:gs>
                <a:gs pos="50000">
                  <a:srgbClr val="FFFFFF">
                    <a:alpha val="0"/>
                  </a:srgbClr>
                </a:gs>
                <a:gs pos="100000">
                  <a:srgbClr val="FFFFFF">
                    <a:alpha val="0"/>
                  </a:srgbClr>
                </a:gs>
              </a:gsLst>
              <a:lin ang="16200038" scaled="0"/>
            </a:grad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endParaRPr>
                <a:solidFill>
                  <a:schemeClr val="accent1"/>
                </a:solidFill>
                <a:latin typeface="Lato"/>
                <a:ea typeface="Lato"/>
                <a:cs typeface="Lato"/>
                <a:sym typeface="Lato"/>
              </a:endParaRPr>
            </a:p>
          </p:txBody>
        </p:sp>
        <p:sp>
          <p:nvSpPr>
            <p:cNvPr id="247" name="Shape 247"/>
            <p:cNvSpPr/>
            <p:nvPr/>
          </p:nvSpPr>
          <p:spPr>
            <a:xfrm>
              <a:off x="2557549" y="3548975"/>
              <a:ext cx="1554998" cy="1359000"/>
            </a:xfrm>
            <a:prstGeom prst="rect">
              <a:avLst/>
            </a:prstGeom>
            <a:solidFill>
              <a:schemeClr val="lt2"/>
            </a:solid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GB" sz="1300">
                  <a:solidFill>
                    <a:schemeClr val="accent1"/>
                  </a:solidFill>
                  <a:latin typeface="Lato"/>
                  <a:ea typeface="Lato"/>
                  <a:cs typeface="Lato"/>
                  <a:sym typeface="Lato"/>
                </a:rPr>
                <a:t>• 2 Servings</a:t>
              </a:r>
              <a:endParaRPr sz="1300">
                <a:solidFill>
                  <a:schemeClr val="accent1"/>
                </a:solidFill>
                <a:latin typeface="Lato"/>
                <a:ea typeface="Lato"/>
                <a:cs typeface="Lato"/>
                <a:sym typeface="Lato"/>
              </a:endParaRPr>
            </a:p>
            <a:p>
              <a:pPr marL="0" lvl="0" indent="0" rtl="0">
                <a:lnSpc>
                  <a:spcPct val="150000"/>
                </a:lnSpc>
                <a:spcBef>
                  <a:spcPts val="0"/>
                </a:spcBef>
                <a:spcAft>
                  <a:spcPts val="0"/>
                </a:spcAft>
                <a:buNone/>
              </a:pPr>
              <a:r>
                <a:rPr lang="en-GB" sz="1300">
                  <a:solidFill>
                    <a:schemeClr val="accent1"/>
                  </a:solidFill>
                  <a:latin typeface="Lato"/>
                  <a:ea typeface="Lato"/>
                  <a:cs typeface="Lato"/>
                  <a:sym typeface="Lato"/>
                </a:rPr>
                <a:t>• 3 meals per week</a:t>
              </a:r>
              <a:endParaRPr sz="1300">
                <a:solidFill>
                  <a:schemeClr val="accent1"/>
                </a:solidFill>
                <a:latin typeface="Lato"/>
                <a:ea typeface="Lato"/>
                <a:cs typeface="Lato"/>
                <a:sym typeface="Lato"/>
              </a:endParaRPr>
            </a:p>
            <a:p>
              <a:pPr marL="0" lvl="0" indent="0" rtl="0">
                <a:lnSpc>
                  <a:spcPct val="150000"/>
                </a:lnSpc>
                <a:spcBef>
                  <a:spcPts val="0"/>
                </a:spcBef>
                <a:spcAft>
                  <a:spcPts val="0"/>
                </a:spcAft>
                <a:buNone/>
              </a:pPr>
              <a:r>
                <a:rPr lang="en-GB" sz="1300">
                  <a:solidFill>
                    <a:schemeClr val="accent1"/>
                  </a:solidFill>
                  <a:latin typeface="Lato"/>
                  <a:ea typeface="Lato"/>
                  <a:cs typeface="Lato"/>
                  <a:sym typeface="Lato"/>
                </a:rPr>
                <a:t>• $70 per week</a:t>
              </a:r>
              <a:endParaRPr sz="1300">
                <a:solidFill>
                  <a:schemeClr val="accent1"/>
                </a:solidFill>
                <a:latin typeface="Lato"/>
                <a:ea typeface="Lato"/>
                <a:cs typeface="Lato"/>
                <a:sym typeface="Lato"/>
              </a:endParaRPr>
            </a:p>
          </p:txBody>
        </p:sp>
        <p:sp>
          <p:nvSpPr>
            <p:cNvPr id="248" name="Shape 248"/>
            <p:cNvSpPr txBox="1"/>
            <p:nvPr/>
          </p:nvSpPr>
          <p:spPr>
            <a:xfrm>
              <a:off x="2557599" y="3015750"/>
              <a:ext cx="1554900" cy="53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200" b="1">
                  <a:solidFill>
                    <a:srgbClr val="FFFFFF"/>
                  </a:solidFill>
                  <a:latin typeface="Raleway"/>
                  <a:ea typeface="Raleway"/>
                  <a:cs typeface="Raleway"/>
                  <a:sym typeface="Raleway"/>
                </a:rPr>
                <a:t>Couple</a:t>
              </a:r>
              <a:endParaRPr sz="2200" b="1">
                <a:solidFill>
                  <a:srgbClr val="FFFFFF"/>
                </a:solidFill>
                <a:latin typeface="Raleway"/>
                <a:ea typeface="Raleway"/>
                <a:cs typeface="Raleway"/>
                <a:sym typeface="Raleway"/>
              </a:endParaRPr>
            </a:p>
          </p:txBody>
        </p:sp>
      </p:grpSp>
      <p:pic>
        <p:nvPicPr>
          <p:cNvPr id="249" name="Shape 249"/>
          <p:cNvPicPr preferRelativeResize="0"/>
          <p:nvPr/>
        </p:nvPicPr>
        <p:blipFill rotWithShape="1">
          <a:blip r:embed="rId6">
            <a:alphaModFix/>
          </a:blip>
          <a:srcRect l="18697" r="32150" b="24482"/>
          <a:stretch/>
        </p:blipFill>
        <p:spPr>
          <a:xfrm>
            <a:off x="845300" y="2029175"/>
            <a:ext cx="1582800" cy="1519800"/>
          </a:xfrm>
          <a:prstGeom prst="rect">
            <a:avLst/>
          </a:prstGeom>
          <a:noFill/>
          <a:ln>
            <a:noFill/>
          </a:ln>
        </p:spPr>
      </p:pic>
      <p:grpSp>
        <p:nvGrpSpPr>
          <p:cNvPr id="250" name="Shape 250"/>
          <p:cNvGrpSpPr/>
          <p:nvPr/>
        </p:nvGrpSpPr>
        <p:grpSpPr>
          <a:xfrm>
            <a:off x="838274" y="2024975"/>
            <a:ext cx="1582801" cy="2885050"/>
            <a:chOff x="838274" y="2024975"/>
            <a:chExt cx="1582801" cy="2885050"/>
          </a:xfrm>
        </p:grpSpPr>
        <p:sp>
          <p:nvSpPr>
            <p:cNvPr id="251" name="Shape 251"/>
            <p:cNvSpPr/>
            <p:nvPr/>
          </p:nvSpPr>
          <p:spPr>
            <a:xfrm>
              <a:off x="838277" y="3551025"/>
              <a:ext cx="1582794" cy="1359000"/>
            </a:xfrm>
            <a:prstGeom prst="rect">
              <a:avLst/>
            </a:prstGeom>
            <a:solidFill>
              <a:schemeClr val="lt2"/>
            </a:solid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GB" sz="1300">
                  <a:solidFill>
                    <a:schemeClr val="accent1"/>
                  </a:solidFill>
                  <a:latin typeface="Lato"/>
                  <a:ea typeface="Lato"/>
                  <a:cs typeface="Lato"/>
                  <a:sym typeface="Lato"/>
                </a:rPr>
                <a:t>• 1 Serving</a:t>
              </a:r>
              <a:endParaRPr sz="1300">
                <a:solidFill>
                  <a:schemeClr val="accent1"/>
                </a:solidFill>
                <a:latin typeface="Lato"/>
                <a:ea typeface="Lato"/>
                <a:cs typeface="Lato"/>
                <a:sym typeface="Lato"/>
              </a:endParaRPr>
            </a:p>
            <a:p>
              <a:pPr marL="0" lvl="0" indent="0" rtl="0">
                <a:lnSpc>
                  <a:spcPct val="150000"/>
                </a:lnSpc>
                <a:spcBef>
                  <a:spcPts val="0"/>
                </a:spcBef>
                <a:spcAft>
                  <a:spcPts val="0"/>
                </a:spcAft>
                <a:buNone/>
              </a:pPr>
              <a:r>
                <a:rPr lang="en-GB" sz="1300">
                  <a:solidFill>
                    <a:schemeClr val="accent1"/>
                  </a:solidFill>
                  <a:latin typeface="Lato"/>
                  <a:ea typeface="Lato"/>
                  <a:cs typeface="Lato"/>
                  <a:sym typeface="Lato"/>
                </a:rPr>
                <a:t>• 3 meals per week</a:t>
              </a:r>
              <a:endParaRPr sz="1300">
                <a:solidFill>
                  <a:schemeClr val="accent1"/>
                </a:solidFill>
                <a:latin typeface="Lato"/>
                <a:ea typeface="Lato"/>
                <a:cs typeface="Lato"/>
                <a:sym typeface="Lato"/>
              </a:endParaRPr>
            </a:p>
            <a:p>
              <a:pPr marL="0" lvl="0" indent="0" rtl="0">
                <a:lnSpc>
                  <a:spcPct val="150000"/>
                </a:lnSpc>
                <a:spcBef>
                  <a:spcPts val="0"/>
                </a:spcBef>
                <a:spcAft>
                  <a:spcPts val="0"/>
                </a:spcAft>
                <a:buNone/>
              </a:pPr>
              <a:r>
                <a:rPr lang="en-GB" sz="1300">
                  <a:solidFill>
                    <a:schemeClr val="accent1"/>
                  </a:solidFill>
                  <a:latin typeface="Lato"/>
                  <a:ea typeface="Lato"/>
                  <a:cs typeface="Lato"/>
                  <a:sym typeface="Lato"/>
                </a:rPr>
                <a:t>• $35 per week</a:t>
              </a:r>
              <a:endParaRPr sz="1300">
                <a:solidFill>
                  <a:schemeClr val="accent1"/>
                </a:solidFill>
                <a:latin typeface="Lato"/>
                <a:ea typeface="Lato"/>
                <a:cs typeface="Lato"/>
                <a:sym typeface="Lato"/>
              </a:endParaRPr>
            </a:p>
          </p:txBody>
        </p:sp>
        <p:sp>
          <p:nvSpPr>
            <p:cNvPr id="252" name="Shape 252"/>
            <p:cNvSpPr/>
            <p:nvPr/>
          </p:nvSpPr>
          <p:spPr>
            <a:xfrm>
              <a:off x="838275" y="2024975"/>
              <a:ext cx="1582800" cy="1528200"/>
            </a:xfrm>
            <a:prstGeom prst="rect">
              <a:avLst/>
            </a:prstGeom>
            <a:gradFill>
              <a:gsLst>
                <a:gs pos="0">
                  <a:srgbClr val="434343"/>
                </a:gs>
                <a:gs pos="50000">
                  <a:srgbClr val="FFFFFF">
                    <a:alpha val="0"/>
                  </a:srgbClr>
                </a:gs>
                <a:gs pos="100000">
                  <a:srgbClr val="FFFFFF">
                    <a:alpha val="0"/>
                  </a:srgbClr>
                </a:gs>
              </a:gsLst>
              <a:lin ang="16200038" scaled="0"/>
            </a:grad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endParaRPr>
                <a:solidFill>
                  <a:schemeClr val="accent1"/>
                </a:solidFill>
                <a:latin typeface="Lato"/>
                <a:ea typeface="Lato"/>
                <a:cs typeface="Lato"/>
                <a:sym typeface="Lato"/>
              </a:endParaRPr>
            </a:p>
          </p:txBody>
        </p:sp>
        <p:sp>
          <p:nvSpPr>
            <p:cNvPr id="253" name="Shape 253"/>
            <p:cNvSpPr txBox="1"/>
            <p:nvPr/>
          </p:nvSpPr>
          <p:spPr>
            <a:xfrm>
              <a:off x="838274" y="3015750"/>
              <a:ext cx="1554900" cy="53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200" b="1">
                  <a:solidFill>
                    <a:srgbClr val="FFFFFF"/>
                  </a:solidFill>
                  <a:latin typeface="Raleway"/>
                  <a:ea typeface="Raleway"/>
                  <a:cs typeface="Raleway"/>
                  <a:sym typeface="Raleway"/>
                </a:rPr>
                <a:t>Individual</a:t>
              </a:r>
              <a:endParaRPr sz="2200" b="1">
                <a:solidFill>
                  <a:srgbClr val="FFFFFF"/>
                </a:solidFill>
                <a:latin typeface="Raleway"/>
                <a:ea typeface="Raleway"/>
                <a:cs typeface="Raleway"/>
                <a:sym typeface="Raleway"/>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subTitle" idx="4294967295"/>
          </p:nvPr>
        </p:nvSpPr>
        <p:spPr>
          <a:xfrm>
            <a:off x="690925" y="1420767"/>
            <a:ext cx="3361500" cy="236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900"/>
              <a:t>CEO/Operations Supervisor</a:t>
            </a:r>
            <a:endParaRPr sz="900"/>
          </a:p>
        </p:txBody>
      </p:sp>
      <p:sp>
        <p:nvSpPr>
          <p:cNvPr id="259" name="Shape 259"/>
          <p:cNvSpPr txBox="1">
            <a:spLocks noGrp="1"/>
          </p:cNvSpPr>
          <p:nvPr>
            <p:ph type="title"/>
          </p:nvPr>
        </p:nvSpPr>
        <p:spPr>
          <a:xfrm>
            <a:off x="721225" y="1657475"/>
            <a:ext cx="3300900" cy="516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Jennifer Dinh</a:t>
            </a:r>
            <a:endParaRPr/>
          </a:p>
        </p:txBody>
      </p:sp>
      <p:sp>
        <p:nvSpPr>
          <p:cNvPr id="260" name="Shape 260"/>
          <p:cNvSpPr txBox="1">
            <a:spLocks noGrp="1"/>
          </p:cNvSpPr>
          <p:nvPr>
            <p:ph type="body" idx="1"/>
          </p:nvPr>
        </p:nvSpPr>
        <p:spPr>
          <a:xfrm>
            <a:off x="721225" y="2288375"/>
            <a:ext cx="3300900" cy="1107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sz="1400">
                <a:solidFill>
                  <a:srgbClr val="000000"/>
                </a:solidFill>
              </a:rPr>
              <a:t>Will get final say in decisions involving company, deal with legal aspects from LLC. agent, and supervise employees. </a:t>
            </a:r>
            <a:endParaRPr sz="1400">
              <a:solidFill>
                <a:srgbClr val="000000"/>
              </a:solidFill>
            </a:endParaRPr>
          </a:p>
          <a:p>
            <a:pPr marL="457200" lvl="0" indent="0">
              <a:spcBef>
                <a:spcPts val="0"/>
              </a:spcBef>
              <a:spcAft>
                <a:spcPts val="0"/>
              </a:spcAft>
              <a:buNone/>
            </a:pPr>
            <a:endParaRPr sz="1400">
              <a:solidFill>
                <a:srgbClr val="000000"/>
              </a:solidFill>
            </a:endParaRPr>
          </a:p>
        </p:txBody>
      </p:sp>
      <p:pic>
        <p:nvPicPr>
          <p:cNvPr id="261" name="Shape 261"/>
          <p:cNvPicPr preferRelativeResize="0"/>
          <p:nvPr/>
        </p:nvPicPr>
        <p:blipFill rotWithShape="1">
          <a:blip r:embed="rId3">
            <a:alphaModFix/>
          </a:blip>
          <a:srcRect l="13762" r="4557"/>
          <a:stretch/>
        </p:blipFill>
        <p:spPr>
          <a:xfrm>
            <a:off x="5146750" y="1184598"/>
            <a:ext cx="3997260" cy="3262600"/>
          </a:xfrm>
          <a:prstGeom prst="rect">
            <a:avLst/>
          </a:prstGeom>
          <a:noFill/>
          <a:ln>
            <a:noFill/>
          </a:ln>
        </p:spPr>
      </p:pic>
      <p:sp>
        <p:nvSpPr>
          <p:cNvPr id="262" name="Shape 262"/>
          <p:cNvSpPr txBox="1"/>
          <p:nvPr/>
        </p:nvSpPr>
        <p:spPr>
          <a:xfrm>
            <a:off x="721225" y="3240975"/>
            <a:ext cx="3997200" cy="11514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Lato"/>
              <a:buChar char="●"/>
            </a:pPr>
            <a:r>
              <a:rPr lang="en-GB">
                <a:latin typeface="Lato"/>
                <a:ea typeface="Lato"/>
                <a:cs typeface="Lato"/>
                <a:sym typeface="Lato"/>
              </a:rPr>
              <a:t>Bachelors in Culinary Nutrition from Bastyr University</a:t>
            </a:r>
            <a:endParaRPr>
              <a:latin typeface="Lato"/>
              <a:ea typeface="Lato"/>
              <a:cs typeface="Lato"/>
              <a:sym typeface="Lato"/>
            </a:endParaRPr>
          </a:p>
          <a:p>
            <a:pPr marL="457200" lvl="0" indent="-317500" rtl="0">
              <a:spcBef>
                <a:spcPts val="0"/>
              </a:spcBef>
              <a:spcAft>
                <a:spcPts val="0"/>
              </a:spcAft>
              <a:buSzPts val="1400"/>
              <a:buFont typeface="Lato"/>
              <a:buChar char="●"/>
            </a:pPr>
            <a:r>
              <a:rPr lang="en-GB">
                <a:latin typeface="Lato"/>
                <a:ea typeface="Lato"/>
                <a:cs typeface="Lato"/>
                <a:sym typeface="Lato"/>
              </a:rPr>
              <a:t>Prior experience from working at a small catering company</a:t>
            </a:r>
            <a:endParaRPr>
              <a:latin typeface="Lato"/>
              <a:ea typeface="Lato"/>
              <a:cs typeface="Lato"/>
              <a:sym typeface="Lato"/>
            </a:endParaRPr>
          </a:p>
          <a:p>
            <a:pPr marL="0" lvl="0" indent="0">
              <a:spcBef>
                <a:spcPts val="0"/>
              </a:spcBef>
              <a:spcAft>
                <a:spcPts val="0"/>
              </a:spcAft>
              <a:buNone/>
            </a:pP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subTitle" idx="4294967295"/>
          </p:nvPr>
        </p:nvSpPr>
        <p:spPr>
          <a:xfrm>
            <a:off x="721225" y="1388392"/>
            <a:ext cx="3361500" cy="236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900"/>
              <a:t>Financial Manager/Accountant</a:t>
            </a:r>
            <a:endParaRPr sz="900"/>
          </a:p>
        </p:txBody>
      </p:sp>
      <p:sp>
        <p:nvSpPr>
          <p:cNvPr id="268" name="Shape 268"/>
          <p:cNvSpPr txBox="1">
            <a:spLocks noGrp="1"/>
          </p:cNvSpPr>
          <p:nvPr>
            <p:ph type="title"/>
          </p:nvPr>
        </p:nvSpPr>
        <p:spPr>
          <a:xfrm>
            <a:off x="721225" y="1657475"/>
            <a:ext cx="3300900" cy="516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Misty Chung</a:t>
            </a:r>
            <a:endParaRPr/>
          </a:p>
        </p:txBody>
      </p:sp>
      <p:sp>
        <p:nvSpPr>
          <p:cNvPr id="269" name="Shape 269"/>
          <p:cNvSpPr txBox="1">
            <a:spLocks noGrp="1"/>
          </p:cNvSpPr>
          <p:nvPr>
            <p:ph type="body" idx="1"/>
          </p:nvPr>
        </p:nvSpPr>
        <p:spPr>
          <a:xfrm>
            <a:off x="721225" y="2288375"/>
            <a:ext cx="3300900" cy="937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1400">
                <a:solidFill>
                  <a:srgbClr val="000000"/>
                </a:solidFill>
              </a:rPr>
              <a:t>Working for company as accountant and will  assist CEO in making decisions about finance.</a:t>
            </a:r>
            <a:endParaRPr sz="1400">
              <a:solidFill>
                <a:srgbClr val="000000"/>
              </a:solidFill>
            </a:endParaRPr>
          </a:p>
        </p:txBody>
      </p:sp>
      <p:pic>
        <p:nvPicPr>
          <p:cNvPr id="270" name="Shape 270"/>
          <p:cNvPicPr preferRelativeResize="0"/>
          <p:nvPr/>
        </p:nvPicPr>
        <p:blipFill rotWithShape="1">
          <a:blip r:embed="rId3">
            <a:alphaModFix/>
          </a:blip>
          <a:srcRect l="9164" r="9156"/>
          <a:stretch/>
        </p:blipFill>
        <p:spPr>
          <a:xfrm>
            <a:off x="5146750" y="1184600"/>
            <a:ext cx="3997260" cy="3262600"/>
          </a:xfrm>
          <a:prstGeom prst="rect">
            <a:avLst/>
          </a:prstGeom>
          <a:noFill/>
          <a:ln>
            <a:noFill/>
          </a:ln>
        </p:spPr>
      </p:pic>
      <p:sp>
        <p:nvSpPr>
          <p:cNvPr id="271" name="Shape 271"/>
          <p:cNvSpPr txBox="1"/>
          <p:nvPr/>
        </p:nvSpPr>
        <p:spPr>
          <a:xfrm>
            <a:off x="765125" y="3225575"/>
            <a:ext cx="3687300" cy="11514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Lato"/>
              <a:buChar char="●"/>
            </a:pPr>
            <a:r>
              <a:rPr lang="en-GB">
                <a:latin typeface="Lato"/>
                <a:ea typeface="Lato"/>
                <a:cs typeface="Lato"/>
                <a:sym typeface="Lato"/>
              </a:rPr>
              <a:t>Bachelor in Accounting from the University of Washington</a:t>
            </a:r>
            <a:endParaRPr>
              <a:latin typeface="Lato"/>
              <a:ea typeface="Lato"/>
              <a:cs typeface="Lato"/>
              <a:sym typeface="Lato"/>
            </a:endParaRPr>
          </a:p>
          <a:p>
            <a:pPr marL="457200" lvl="0" indent="-317500" rtl="0">
              <a:spcBef>
                <a:spcPts val="0"/>
              </a:spcBef>
              <a:spcAft>
                <a:spcPts val="0"/>
              </a:spcAft>
              <a:buSzPts val="1400"/>
              <a:buFont typeface="Lato"/>
              <a:buChar char="●"/>
            </a:pPr>
            <a:r>
              <a:rPr lang="en-GB">
                <a:latin typeface="Lato"/>
                <a:ea typeface="Lato"/>
                <a:cs typeface="Lato"/>
                <a:sym typeface="Lato"/>
              </a:rPr>
              <a:t>Masters in Finance from the University of Washington</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subTitle" idx="4294967295"/>
          </p:nvPr>
        </p:nvSpPr>
        <p:spPr>
          <a:xfrm>
            <a:off x="721225" y="1388392"/>
            <a:ext cx="3361500" cy="236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900"/>
              <a:t>Technological Marketing Manager </a:t>
            </a:r>
            <a:endParaRPr sz="900"/>
          </a:p>
        </p:txBody>
      </p:sp>
      <p:sp>
        <p:nvSpPr>
          <p:cNvPr id="277" name="Shape 277"/>
          <p:cNvSpPr txBox="1">
            <a:spLocks noGrp="1"/>
          </p:cNvSpPr>
          <p:nvPr>
            <p:ph type="title"/>
          </p:nvPr>
        </p:nvSpPr>
        <p:spPr>
          <a:xfrm>
            <a:off x="721225" y="1657475"/>
            <a:ext cx="3300900" cy="516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Gary Tou </a:t>
            </a:r>
            <a:endParaRPr/>
          </a:p>
        </p:txBody>
      </p:sp>
      <p:sp>
        <p:nvSpPr>
          <p:cNvPr id="278" name="Shape 278"/>
          <p:cNvSpPr txBox="1">
            <a:spLocks noGrp="1"/>
          </p:cNvSpPr>
          <p:nvPr>
            <p:ph type="body" idx="1"/>
          </p:nvPr>
        </p:nvSpPr>
        <p:spPr>
          <a:xfrm>
            <a:off x="721225" y="2288376"/>
            <a:ext cx="3300900" cy="1068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1400">
                <a:solidFill>
                  <a:srgbClr val="000000"/>
                </a:solidFill>
              </a:rPr>
              <a:t>With be advertising company through social media and in charge of online ordering system. </a:t>
            </a:r>
            <a:endParaRPr sz="1400">
              <a:solidFill>
                <a:srgbClr val="000000"/>
              </a:solidFill>
            </a:endParaRPr>
          </a:p>
        </p:txBody>
      </p:sp>
      <p:pic>
        <p:nvPicPr>
          <p:cNvPr id="279" name="Shape 279"/>
          <p:cNvPicPr preferRelativeResize="0"/>
          <p:nvPr/>
        </p:nvPicPr>
        <p:blipFill rotWithShape="1">
          <a:blip r:embed="rId3">
            <a:alphaModFix/>
          </a:blip>
          <a:srcRect l="6286" t="13686" r="6286" b="38742"/>
          <a:stretch/>
        </p:blipFill>
        <p:spPr>
          <a:xfrm>
            <a:off x="5146750" y="1184600"/>
            <a:ext cx="3997250" cy="3262590"/>
          </a:xfrm>
          <a:prstGeom prst="rect">
            <a:avLst/>
          </a:prstGeom>
          <a:noFill/>
          <a:ln>
            <a:noFill/>
          </a:ln>
        </p:spPr>
      </p:pic>
      <p:sp>
        <p:nvSpPr>
          <p:cNvPr id="280" name="Shape 280"/>
          <p:cNvSpPr txBox="1"/>
          <p:nvPr/>
        </p:nvSpPr>
        <p:spPr>
          <a:xfrm>
            <a:off x="721225" y="3356675"/>
            <a:ext cx="3300900" cy="11514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Lato"/>
              <a:buChar char="●"/>
            </a:pPr>
            <a:r>
              <a:rPr lang="en-GB">
                <a:latin typeface="Lato"/>
                <a:ea typeface="Lato"/>
                <a:cs typeface="Lato"/>
                <a:sym typeface="Lato"/>
              </a:rPr>
              <a:t>Bachelor’s Degree in Web Development from the Seattle University</a:t>
            </a: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729450" y="1367864"/>
            <a:ext cx="7688400" cy="535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a:t>Operations</a:t>
            </a:r>
            <a:endParaRPr sz="1000"/>
          </a:p>
        </p:txBody>
      </p:sp>
      <p:pic>
        <p:nvPicPr>
          <p:cNvPr id="286" name="Shape 286"/>
          <p:cNvPicPr preferRelativeResize="0"/>
          <p:nvPr/>
        </p:nvPicPr>
        <p:blipFill rotWithShape="1">
          <a:blip r:embed="rId3">
            <a:alphaModFix/>
          </a:blip>
          <a:srcRect t="4242" b="19723"/>
          <a:stretch/>
        </p:blipFill>
        <p:spPr>
          <a:xfrm>
            <a:off x="830400" y="2091180"/>
            <a:ext cx="2501199" cy="1267837"/>
          </a:xfrm>
          <a:prstGeom prst="rect">
            <a:avLst/>
          </a:prstGeom>
          <a:noFill/>
          <a:ln>
            <a:noFill/>
          </a:ln>
        </p:spPr>
      </p:pic>
      <p:sp>
        <p:nvSpPr>
          <p:cNvPr id="287" name="Shape 287"/>
          <p:cNvSpPr/>
          <p:nvPr/>
        </p:nvSpPr>
        <p:spPr>
          <a:xfrm>
            <a:off x="833200" y="2091200"/>
            <a:ext cx="2501100" cy="1267800"/>
          </a:xfrm>
          <a:prstGeom prst="rect">
            <a:avLst/>
          </a:prstGeom>
          <a:gradFill>
            <a:gsLst>
              <a:gs pos="0">
                <a:srgbClr val="434343">
                  <a:alpha val="95294"/>
                </a:srgbClr>
              </a:gs>
              <a:gs pos="100000">
                <a:srgbClr val="FFFFFF">
                  <a:alpha val="0"/>
                </a:srgbClr>
              </a:gs>
            </a:gsLst>
            <a:lin ang="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txBox="1"/>
          <p:nvPr/>
        </p:nvSpPr>
        <p:spPr>
          <a:xfrm>
            <a:off x="862816" y="2418212"/>
            <a:ext cx="586500" cy="9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GB" sz="3000" b="1">
                <a:solidFill>
                  <a:srgbClr val="FFFFFF"/>
                </a:solidFill>
                <a:latin typeface="Lato"/>
                <a:ea typeface="Lato"/>
                <a:cs typeface="Lato"/>
                <a:sym typeface="Lato"/>
              </a:rPr>
              <a:t>01 </a:t>
            </a:r>
            <a:endParaRPr sz="3000" b="1">
              <a:solidFill>
                <a:srgbClr val="FFFFFF"/>
              </a:solidFill>
              <a:latin typeface="Raleway"/>
              <a:ea typeface="Raleway"/>
              <a:cs typeface="Raleway"/>
              <a:sym typeface="Raleway"/>
            </a:endParaRPr>
          </a:p>
        </p:txBody>
      </p:sp>
      <p:grpSp>
        <p:nvGrpSpPr>
          <p:cNvPr id="289" name="Shape 289"/>
          <p:cNvGrpSpPr/>
          <p:nvPr/>
        </p:nvGrpSpPr>
        <p:grpSpPr>
          <a:xfrm>
            <a:off x="830400" y="3274596"/>
            <a:ext cx="2501700" cy="1353953"/>
            <a:chOff x="830400" y="3274596"/>
            <a:chExt cx="2501700" cy="1353953"/>
          </a:xfrm>
        </p:grpSpPr>
        <p:sp>
          <p:nvSpPr>
            <p:cNvPr id="290" name="Shape 290"/>
            <p:cNvSpPr/>
            <p:nvPr/>
          </p:nvSpPr>
          <p:spPr>
            <a:xfrm>
              <a:off x="830400" y="3360750"/>
              <a:ext cx="2501700" cy="126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a:off x="1059092" y="3274596"/>
              <a:ext cx="219600" cy="936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92" name="Shape 292"/>
          <p:cNvSpPr txBox="1">
            <a:spLocks noGrp="1"/>
          </p:cNvSpPr>
          <p:nvPr>
            <p:ph type="title"/>
          </p:nvPr>
        </p:nvSpPr>
        <p:spPr>
          <a:xfrm>
            <a:off x="967528" y="3455478"/>
            <a:ext cx="2238300" cy="430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1000"/>
              <a:t>Suppliers</a:t>
            </a:r>
            <a:endParaRPr sz="1000"/>
          </a:p>
        </p:txBody>
      </p:sp>
      <p:sp>
        <p:nvSpPr>
          <p:cNvPr id="293" name="Shape 293"/>
          <p:cNvSpPr txBox="1">
            <a:spLocks noGrp="1"/>
          </p:cNvSpPr>
          <p:nvPr>
            <p:ph type="body" idx="4294967295"/>
          </p:nvPr>
        </p:nvSpPr>
        <p:spPr>
          <a:xfrm>
            <a:off x="967528" y="3885655"/>
            <a:ext cx="2238300" cy="649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GB" sz="800"/>
              <a:t>Suppliers will delivery ingredients weekly and brought in by our employees  </a:t>
            </a:r>
            <a:endParaRPr sz="800"/>
          </a:p>
        </p:txBody>
      </p:sp>
      <p:pic>
        <p:nvPicPr>
          <p:cNvPr id="294" name="Shape 294"/>
          <p:cNvPicPr preferRelativeResize="0"/>
          <p:nvPr/>
        </p:nvPicPr>
        <p:blipFill rotWithShape="1">
          <a:blip r:embed="rId4">
            <a:alphaModFix/>
          </a:blip>
          <a:srcRect l="13757" r="13757"/>
          <a:stretch/>
        </p:blipFill>
        <p:spPr>
          <a:xfrm>
            <a:off x="3332867" y="3359013"/>
            <a:ext cx="2501197" cy="1267831"/>
          </a:xfrm>
          <a:prstGeom prst="rect">
            <a:avLst/>
          </a:prstGeom>
          <a:noFill/>
          <a:ln>
            <a:noFill/>
          </a:ln>
        </p:spPr>
      </p:pic>
      <p:sp>
        <p:nvSpPr>
          <p:cNvPr id="295" name="Shape 295"/>
          <p:cNvSpPr/>
          <p:nvPr/>
        </p:nvSpPr>
        <p:spPr>
          <a:xfrm>
            <a:off x="3332850" y="3359038"/>
            <a:ext cx="2501100" cy="1267800"/>
          </a:xfrm>
          <a:prstGeom prst="rect">
            <a:avLst/>
          </a:prstGeom>
          <a:gradFill>
            <a:gsLst>
              <a:gs pos="0">
                <a:srgbClr val="434343">
                  <a:alpha val="95294"/>
                </a:srgbClr>
              </a:gs>
              <a:gs pos="100000">
                <a:srgbClr val="FFFFFF">
                  <a:alpha val="0"/>
                </a:srgbClr>
              </a:gs>
            </a:gsLst>
            <a:lin ang="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txBox="1"/>
          <p:nvPr/>
        </p:nvSpPr>
        <p:spPr>
          <a:xfrm>
            <a:off x="3389243" y="3563077"/>
            <a:ext cx="586500" cy="9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GB" sz="3000" b="1">
                <a:solidFill>
                  <a:srgbClr val="FFFFFF"/>
                </a:solidFill>
                <a:latin typeface="Lato"/>
                <a:ea typeface="Lato"/>
                <a:cs typeface="Lato"/>
                <a:sym typeface="Lato"/>
              </a:rPr>
              <a:t>02 </a:t>
            </a:r>
            <a:endParaRPr sz="3000" b="1">
              <a:solidFill>
                <a:srgbClr val="FFFFFF"/>
              </a:solidFill>
              <a:latin typeface="Raleway"/>
              <a:ea typeface="Raleway"/>
              <a:cs typeface="Raleway"/>
              <a:sym typeface="Raleway"/>
            </a:endParaRPr>
          </a:p>
        </p:txBody>
      </p:sp>
      <p:grpSp>
        <p:nvGrpSpPr>
          <p:cNvPr id="297" name="Shape 297"/>
          <p:cNvGrpSpPr/>
          <p:nvPr/>
        </p:nvGrpSpPr>
        <p:grpSpPr>
          <a:xfrm rot="10800000" flipH="1">
            <a:off x="3332867" y="2091171"/>
            <a:ext cx="2501700" cy="1353953"/>
            <a:chOff x="830400" y="3274596"/>
            <a:chExt cx="2501700" cy="1353953"/>
          </a:xfrm>
        </p:grpSpPr>
        <p:sp>
          <p:nvSpPr>
            <p:cNvPr id="298" name="Shape 298"/>
            <p:cNvSpPr/>
            <p:nvPr/>
          </p:nvSpPr>
          <p:spPr>
            <a:xfrm>
              <a:off x="830400" y="3360750"/>
              <a:ext cx="2501700" cy="1267800"/>
            </a:xfrm>
            <a:prstGeom prst="rect">
              <a:avLst/>
            </a:prstGeom>
            <a:solidFill>
              <a:schemeClr val="lt2"/>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99" name="Shape 299"/>
            <p:cNvSpPr/>
            <p:nvPr/>
          </p:nvSpPr>
          <p:spPr>
            <a:xfrm>
              <a:off x="1059092" y="3274596"/>
              <a:ext cx="219600" cy="936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00" name="Shape 300"/>
          <p:cNvSpPr txBox="1">
            <a:spLocks noGrp="1"/>
          </p:cNvSpPr>
          <p:nvPr>
            <p:ph type="title"/>
          </p:nvPr>
        </p:nvSpPr>
        <p:spPr>
          <a:xfrm>
            <a:off x="3464303" y="2176242"/>
            <a:ext cx="2238300" cy="430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1000"/>
              <a:t>Process</a:t>
            </a:r>
            <a:endParaRPr sz="1000"/>
          </a:p>
        </p:txBody>
      </p:sp>
      <p:sp>
        <p:nvSpPr>
          <p:cNvPr id="301" name="Shape 301"/>
          <p:cNvSpPr txBox="1">
            <a:spLocks noGrp="1"/>
          </p:cNvSpPr>
          <p:nvPr>
            <p:ph type="body" idx="4294967295"/>
          </p:nvPr>
        </p:nvSpPr>
        <p:spPr>
          <a:xfrm>
            <a:off x="3464303" y="2606419"/>
            <a:ext cx="2238300" cy="649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GB" sz="800"/>
              <a:t>The ingredients will be washed by our machines, prepared by our staff, and then packaged. </a:t>
            </a:r>
            <a:endParaRPr sz="800"/>
          </a:p>
        </p:txBody>
      </p:sp>
      <p:pic>
        <p:nvPicPr>
          <p:cNvPr id="302" name="Shape 302"/>
          <p:cNvPicPr preferRelativeResize="0"/>
          <p:nvPr/>
        </p:nvPicPr>
        <p:blipFill rotWithShape="1">
          <a:blip r:embed="rId5">
            <a:alphaModFix/>
          </a:blip>
          <a:srcRect t="15631" b="8374"/>
          <a:stretch/>
        </p:blipFill>
        <p:spPr>
          <a:xfrm>
            <a:off x="5832591" y="2091175"/>
            <a:ext cx="2501198" cy="1267840"/>
          </a:xfrm>
          <a:prstGeom prst="rect">
            <a:avLst/>
          </a:prstGeom>
          <a:noFill/>
          <a:ln>
            <a:noFill/>
          </a:ln>
        </p:spPr>
      </p:pic>
      <p:sp>
        <p:nvSpPr>
          <p:cNvPr id="303" name="Shape 303"/>
          <p:cNvSpPr/>
          <p:nvPr/>
        </p:nvSpPr>
        <p:spPr>
          <a:xfrm>
            <a:off x="5835350" y="2091200"/>
            <a:ext cx="2501100" cy="1267800"/>
          </a:xfrm>
          <a:prstGeom prst="rect">
            <a:avLst/>
          </a:prstGeom>
          <a:gradFill>
            <a:gsLst>
              <a:gs pos="0">
                <a:srgbClr val="434343">
                  <a:alpha val="95294"/>
                </a:srgbClr>
              </a:gs>
              <a:gs pos="100000">
                <a:srgbClr val="FFFFFF">
                  <a:alpha val="0"/>
                </a:srgbClr>
              </a:gs>
            </a:gsLst>
            <a:lin ang="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txBox="1"/>
          <p:nvPr/>
        </p:nvSpPr>
        <p:spPr>
          <a:xfrm>
            <a:off x="5856250" y="2418200"/>
            <a:ext cx="586500" cy="9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GB" sz="3000" b="1">
                <a:solidFill>
                  <a:srgbClr val="FFFFFF"/>
                </a:solidFill>
                <a:latin typeface="Lato"/>
                <a:ea typeface="Lato"/>
                <a:cs typeface="Lato"/>
                <a:sym typeface="Lato"/>
              </a:rPr>
              <a:t>03 </a:t>
            </a:r>
            <a:endParaRPr sz="3000" b="1">
              <a:solidFill>
                <a:srgbClr val="FFFFFF"/>
              </a:solidFill>
              <a:latin typeface="Raleway"/>
              <a:ea typeface="Raleway"/>
              <a:cs typeface="Raleway"/>
              <a:sym typeface="Raleway"/>
            </a:endParaRPr>
          </a:p>
        </p:txBody>
      </p:sp>
      <p:grpSp>
        <p:nvGrpSpPr>
          <p:cNvPr id="305" name="Shape 305"/>
          <p:cNvGrpSpPr/>
          <p:nvPr/>
        </p:nvGrpSpPr>
        <p:grpSpPr>
          <a:xfrm>
            <a:off x="5832591" y="3274596"/>
            <a:ext cx="2501700" cy="1353953"/>
            <a:chOff x="830400" y="3274596"/>
            <a:chExt cx="2501700" cy="1353953"/>
          </a:xfrm>
        </p:grpSpPr>
        <p:sp>
          <p:nvSpPr>
            <p:cNvPr id="306" name="Shape 306"/>
            <p:cNvSpPr/>
            <p:nvPr/>
          </p:nvSpPr>
          <p:spPr>
            <a:xfrm>
              <a:off x="830400" y="3360750"/>
              <a:ext cx="2501700" cy="1267800"/>
            </a:xfrm>
            <a:prstGeom prst="rect">
              <a:avLst/>
            </a:prstGeom>
            <a:solidFill>
              <a:schemeClr val="lt2"/>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07" name="Shape 307"/>
            <p:cNvSpPr/>
            <p:nvPr/>
          </p:nvSpPr>
          <p:spPr>
            <a:xfrm>
              <a:off x="1059092" y="3274596"/>
              <a:ext cx="219600" cy="936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08" name="Shape 308"/>
          <p:cNvSpPr txBox="1">
            <a:spLocks noGrp="1"/>
          </p:cNvSpPr>
          <p:nvPr>
            <p:ph type="title"/>
          </p:nvPr>
        </p:nvSpPr>
        <p:spPr>
          <a:xfrm>
            <a:off x="5960978" y="3455478"/>
            <a:ext cx="2238300" cy="430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1000"/>
              <a:t>Delivery</a:t>
            </a:r>
            <a:endParaRPr sz="1000"/>
          </a:p>
        </p:txBody>
      </p:sp>
      <p:sp>
        <p:nvSpPr>
          <p:cNvPr id="309" name="Shape 309"/>
          <p:cNvSpPr txBox="1">
            <a:spLocks noGrp="1"/>
          </p:cNvSpPr>
          <p:nvPr>
            <p:ph type="body" idx="4294967295"/>
          </p:nvPr>
        </p:nvSpPr>
        <p:spPr>
          <a:xfrm>
            <a:off x="5960978" y="3885655"/>
            <a:ext cx="2238300" cy="649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GB" sz="800"/>
              <a:t>Finally, the kits will be stored in the back until they are ready to be loaded into the trucks and sent to our customers. </a:t>
            </a:r>
            <a:endParaRPr sz="800"/>
          </a:p>
        </p:txBody>
      </p:sp>
    </p:spTree>
  </p:cSld>
  <p:clrMapOvr>
    <a:masterClrMapping/>
  </p:clrMapOvr>
</p:sld>
</file>

<file path=ppt/theme/theme1.xml><?xml version="1.0" encoding="utf-8"?>
<a:theme xmlns:a="http://schemas.openxmlformats.org/drawingml/2006/main" name="Streamline">
  <a:themeElements>
    <a:clrScheme name="Custom 1">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FFFFFF"/>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2141</Words>
  <Application>Microsoft Office PowerPoint</Application>
  <PresentationFormat>On-screen Show (16:9)</PresentationFormat>
  <Paragraphs>192</Paragraphs>
  <Slides>18</Slides>
  <Notes>18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Lato</vt:lpstr>
      <vt:lpstr>Arial</vt:lpstr>
      <vt:lpstr>Roboto</vt:lpstr>
      <vt:lpstr>Roboto Thin</vt:lpstr>
      <vt:lpstr>Raleway</vt:lpstr>
      <vt:lpstr>Raleway Medium</vt:lpstr>
      <vt:lpstr>Streamline</vt:lpstr>
      <vt:lpstr>PowerPoint Presentation</vt:lpstr>
      <vt:lpstr>Table of Contents</vt:lpstr>
      <vt:lpstr>PowerPoint Presentation</vt:lpstr>
      <vt:lpstr>Company Overview</vt:lpstr>
      <vt:lpstr>Meal Plans</vt:lpstr>
      <vt:lpstr>Jennifer Dinh</vt:lpstr>
      <vt:lpstr>Misty Chung</vt:lpstr>
      <vt:lpstr>Gary Tou </vt:lpstr>
      <vt:lpstr>Operations</vt:lpstr>
      <vt:lpstr>Finance</vt:lpstr>
      <vt:lpstr>$623,571.96</vt:lpstr>
      <vt:lpstr>Expenses</vt:lpstr>
      <vt:lpstr>Obtaining loan</vt:lpstr>
      <vt:lpstr>Assumptions</vt:lpstr>
      <vt:lpstr>Vision</vt:lpstr>
      <vt:lpstr>Risks</vt:lpstr>
      <vt:lpstr>Stability and Growth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Gary Hank Tou</cp:lastModifiedBy>
  <cp:revision>1</cp:revision>
  <dcterms:modified xsi:type="dcterms:W3CDTF">2018-06-29T02:27:24Z</dcterms:modified>
</cp:coreProperties>
</file>