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61" r:id="rId5"/>
    <p:sldId id="262" r:id="rId6"/>
    <p:sldId id="259" r:id="rId7"/>
    <p:sldId id="260" r:id="rId8"/>
    <p:sldId id="263" r:id="rId9"/>
  </p:sldIdLst>
  <p:sldSz cx="9144000" cy="5143500" type="screen16x9"/>
  <p:notesSz cx="6858000" cy="9144000"/>
  <p:embeddedFontLst>
    <p:embeddedFont>
      <p:font typeface="Oswald"/>
      <p:regular r:id="rId11"/>
      <p:bold r:id="rId12"/>
    </p:embeddedFont>
    <p:embeddedFont>
      <p:font typeface="Merriweather" panose="020B0604020202020204" charset="0"/>
      <p:regular r:id="rId13"/>
      <p:bold r:id="rId14"/>
      <p:italic r:id="rId15"/>
      <p:boldItalic r:id="rId16"/>
    </p:embeddedFont>
    <p:embeddedFont>
      <p:font typeface="Roboto" panose="020B0604020202020204" charset="0"/>
      <p:regular r:id="rId17"/>
      <p:bold r:id="rId18"/>
      <p:italic r:id="rId19"/>
      <p:boldItalic r:id="rId20"/>
    </p:embeddedFont>
    <p:embeddedFont>
      <p:font typeface="MS Shell Dlg 2" panose="020B0604030504040204" pitchFamily="34" charset="0"/>
      <p:regular r:id="rId21"/>
      <p:bold r:id="rId22"/>
    </p:embeddedFont>
    <p:embeddedFont>
      <p:font typeface="Wingdings 3" panose="05040102010807070707" pitchFamily="18" charset="2"/>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font" Target="fonts/font13.fntdata"/><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125"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Shape 11"/>
          <p:cNvSpPr txBox="1">
            <a:spLocks noGrp="1"/>
          </p:cNvSpPr>
          <p:nvPr>
            <p:ph type="ctrTitle"/>
          </p:nvPr>
        </p:nvSpPr>
        <p:spPr>
          <a:xfrm>
            <a:off x="311700" y="539725"/>
            <a:ext cx="8520600" cy="1282500"/>
          </a:xfrm>
          <a:prstGeom prst="rect">
            <a:avLst/>
          </a:prstGeom>
        </p:spPr>
        <p:txBody>
          <a:bodyPr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Shape 12"/>
          <p:cNvSpPr txBox="1">
            <a:spLocks noGrp="1"/>
          </p:cNvSpPr>
          <p:nvPr>
            <p:ph type="subTitle" idx="1"/>
          </p:nvPr>
        </p:nvSpPr>
        <p:spPr>
          <a:xfrm>
            <a:off x="311700" y="1878560"/>
            <a:ext cx="4242600" cy="738300"/>
          </a:xfrm>
          <a:prstGeom prst="rect">
            <a:avLst/>
          </a:prstGeom>
        </p:spPr>
        <p:txBody>
          <a:bodyPr wrap="square" lIns="91425" tIns="91425" rIns="91425" bIns="91425" anchor="t" anchorCtr="0"/>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50" y="831175"/>
            <a:ext cx="5334900" cy="1244700"/>
          </a:xfrm>
          <a:prstGeom prst="rect">
            <a:avLst/>
          </a:prstGeom>
        </p:spPr>
        <p:txBody>
          <a:bodyPr wrap="square" lIns="91425" tIns="91425" rIns="91425" bIns="91425" anchor="b" anchorCtr="0"/>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endParaRPr/>
          </a:p>
        </p:txBody>
      </p:sp>
      <p:sp>
        <p:nvSpPr>
          <p:cNvPr id="56" name="Shape 56"/>
          <p:cNvSpPr txBox="1">
            <a:spLocks noGrp="1"/>
          </p:cNvSpPr>
          <p:nvPr>
            <p:ph type="body" idx="1"/>
          </p:nvPr>
        </p:nvSpPr>
        <p:spPr>
          <a:xfrm>
            <a:off x="311700" y="2121425"/>
            <a:ext cx="5334900" cy="942600"/>
          </a:xfrm>
          <a:prstGeom prst="rect">
            <a:avLst/>
          </a:prstGeom>
        </p:spPr>
        <p:txBody>
          <a:bodyPr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Shape 5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1646207" y="480919"/>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59638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3"/>
        </a:solidFill>
        <a:effectLst/>
      </p:bgPr>
    </p:bg>
    <p:spTree>
      <p:nvGrpSpPr>
        <p:cNvPr id="1" name="Shape 14"/>
        <p:cNvGrpSpPr/>
        <p:nvPr/>
      </p:nvGrpSpPr>
      <p:grpSpPr>
        <a:xfrm>
          <a:off x="0" y="0"/>
          <a:ext cx="0" cy="0"/>
          <a:chOff x="0" y="0"/>
          <a:chExt cx="0" cy="0"/>
        </a:xfrm>
      </p:grpSpPr>
      <p:sp>
        <p:nvSpPr>
          <p:cNvPr id="15" name="Shape 15"/>
          <p:cNvSpPr/>
          <p:nvPr/>
        </p:nvSpPr>
        <p:spPr>
          <a:xfrm>
            <a:off x="0" y="48099"/>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Shape 16"/>
          <p:cNvSpPr/>
          <p:nvPr/>
        </p:nvSpPr>
        <p:spPr>
          <a:xfrm>
            <a:off x="0"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Shape 17"/>
          <p:cNvSpPr txBox="1">
            <a:spLocks noGrp="1"/>
          </p:cNvSpPr>
          <p:nvPr>
            <p:ph type="title"/>
          </p:nvPr>
        </p:nvSpPr>
        <p:spPr>
          <a:xfrm>
            <a:off x="311700" y="539725"/>
            <a:ext cx="8520600" cy="1282500"/>
          </a:xfrm>
          <a:prstGeom prst="rect">
            <a:avLst/>
          </a:prstGeom>
        </p:spPr>
        <p:txBody>
          <a:bodyPr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rPr>
              <a:t>‹#›</a:t>
            </a:fld>
            <a:endParaRPr>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0"/>
            <a:ext cx="43140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0" y="44125"/>
            <a:ext cx="4313625" cy="4399375"/>
          </a:xfrm>
          <a:custGeom>
            <a:avLst/>
            <a:gdLst/>
            <a:ahLst/>
            <a:cxnLst/>
            <a:rect l="0" t="0" r="0" b="0"/>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Shape 22"/>
          <p:cNvSpPr/>
          <p:nvPr/>
        </p:nvSpPr>
        <p:spPr>
          <a:xfrm>
            <a:off x="-125" y="0"/>
            <a:ext cx="4316900" cy="4395600"/>
          </a:xfrm>
          <a:custGeom>
            <a:avLst/>
            <a:gdLst/>
            <a:ahLst/>
            <a:cxnLst/>
            <a:rect l="0" t="0" r="0" b="0"/>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Shape 23"/>
          <p:cNvSpPr txBox="1">
            <a:spLocks noGrp="1"/>
          </p:cNvSpPr>
          <p:nvPr>
            <p:ph type="title"/>
          </p:nvPr>
        </p:nvSpPr>
        <p:spPr>
          <a:xfrm>
            <a:off x="311725" y="500925"/>
            <a:ext cx="3706500" cy="2508900"/>
          </a:xfrm>
          <a:prstGeom prst="rect">
            <a:avLst/>
          </a:prstGeom>
        </p:spPr>
        <p:txBody>
          <a:bodyPr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Shape 24"/>
          <p:cNvSpPr txBox="1">
            <a:spLocks noGrp="1"/>
          </p:cNvSpPr>
          <p:nvPr>
            <p:ph type="body" idx="1"/>
          </p:nvPr>
        </p:nvSpPr>
        <p:spPr>
          <a:xfrm>
            <a:off x="4644675" y="500925"/>
            <a:ext cx="4166400" cy="4098600"/>
          </a:xfrm>
          <a:prstGeom prst="rect">
            <a:avLst/>
          </a:prstGeom>
        </p:spPr>
        <p:txBody>
          <a:bodyPr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6"/>
        <p:cNvGrpSpPr/>
        <p:nvPr/>
      </p:nvGrpSpPr>
      <p:grpSpPr>
        <a:xfrm>
          <a:off x="0" y="0"/>
          <a:ext cx="0" cy="0"/>
          <a:chOff x="0" y="0"/>
          <a:chExt cx="0" cy="0"/>
        </a:xfrm>
      </p:grpSpPr>
      <p:sp>
        <p:nvSpPr>
          <p:cNvPr id="27" name="Shape 27"/>
          <p:cNvSpPr/>
          <p:nvPr/>
        </p:nvSpPr>
        <p:spPr>
          <a:xfrm>
            <a:off x="0" y="0"/>
            <a:ext cx="9144000" cy="12771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28" name="Shape 28"/>
          <p:cNvSpPr txBox="1">
            <a:spLocks noGrp="1"/>
          </p:cNvSpPr>
          <p:nvPr>
            <p:ph type="title"/>
          </p:nvPr>
        </p:nvSpPr>
        <p:spPr>
          <a:xfrm>
            <a:off x="311725" y="500925"/>
            <a:ext cx="8520600" cy="623700"/>
          </a:xfrm>
          <a:prstGeom prst="rect">
            <a:avLst/>
          </a:prstGeom>
        </p:spPr>
        <p:txBody>
          <a:bodyPr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Shape 29"/>
          <p:cNvSpPr txBox="1">
            <a:spLocks noGrp="1"/>
          </p:cNvSpPr>
          <p:nvPr>
            <p:ph type="body" idx="1"/>
          </p:nvPr>
        </p:nvSpPr>
        <p:spPr>
          <a:xfrm>
            <a:off x="311700" y="1505700"/>
            <a:ext cx="3999900" cy="3076200"/>
          </a:xfrm>
          <a:prstGeom prst="rect">
            <a:avLst/>
          </a:prstGeom>
        </p:spPr>
        <p:txBody>
          <a:bodyPr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Shape 30"/>
          <p:cNvSpPr txBox="1">
            <a:spLocks noGrp="1"/>
          </p:cNvSpPr>
          <p:nvPr>
            <p:ph type="body" idx="2"/>
          </p:nvPr>
        </p:nvSpPr>
        <p:spPr>
          <a:xfrm>
            <a:off x="4832400" y="1505700"/>
            <a:ext cx="3999900" cy="3076200"/>
          </a:xfrm>
          <a:prstGeom prst="rect">
            <a:avLst/>
          </a:prstGeom>
        </p:spPr>
        <p:txBody>
          <a:bodyPr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a:off x="0" y="0"/>
            <a:ext cx="9144000" cy="12771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34" name="Shape 34"/>
          <p:cNvSpPr txBox="1">
            <a:spLocks noGrp="1"/>
          </p:cNvSpPr>
          <p:nvPr>
            <p:ph type="title"/>
          </p:nvPr>
        </p:nvSpPr>
        <p:spPr>
          <a:xfrm>
            <a:off x="311725" y="500925"/>
            <a:ext cx="8520600" cy="623700"/>
          </a:xfrm>
          <a:prstGeom prst="rect">
            <a:avLst/>
          </a:prstGeom>
        </p:spPr>
        <p:txBody>
          <a:bodyPr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p:nvPr/>
        </p:nvSpPr>
        <p:spPr>
          <a:xfrm>
            <a:off x="0" y="0"/>
            <a:ext cx="37644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38" name="Shape 38"/>
          <p:cNvSpPr txBox="1">
            <a:spLocks noGrp="1"/>
          </p:cNvSpPr>
          <p:nvPr>
            <p:ph type="title"/>
          </p:nvPr>
        </p:nvSpPr>
        <p:spPr>
          <a:xfrm>
            <a:off x="311725" y="500925"/>
            <a:ext cx="3127500" cy="1829100"/>
          </a:xfrm>
          <a:prstGeom prst="rect">
            <a:avLst/>
          </a:prstGeom>
        </p:spPr>
        <p:txBody>
          <a:bodyPr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Shape 39"/>
          <p:cNvSpPr txBox="1">
            <a:spLocks noGrp="1"/>
          </p:cNvSpPr>
          <p:nvPr>
            <p:ph type="body" idx="1"/>
          </p:nvPr>
        </p:nvSpPr>
        <p:spPr>
          <a:xfrm>
            <a:off x="311700" y="2390650"/>
            <a:ext cx="3127500" cy="2298000"/>
          </a:xfrm>
          <a:prstGeom prst="rect">
            <a:avLst/>
          </a:prstGeom>
        </p:spPr>
        <p:txBody>
          <a:bodyPr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675" y="798600"/>
            <a:ext cx="6247800" cy="3546300"/>
          </a:xfrm>
          <a:prstGeom prst="rect">
            <a:avLst/>
          </a:prstGeom>
        </p:spPr>
        <p:txBody>
          <a:bodyPr wrap="square" lIns="91425" tIns="91425" rIns="91425" bIns="91425" anchor="ctr"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accent1"/>
                </a:solidFill>
              </a:rPr>
              <a:t>‹#›</a:t>
            </a:fld>
            <a:endParaRPr>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a:off x="0" y="0"/>
            <a:ext cx="45720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46" name="Shape 46"/>
          <p:cNvSpPr txBox="1">
            <a:spLocks noGrp="1"/>
          </p:cNvSpPr>
          <p:nvPr>
            <p:ph type="title"/>
          </p:nvPr>
        </p:nvSpPr>
        <p:spPr>
          <a:xfrm>
            <a:off x="311300" y="500925"/>
            <a:ext cx="3704400" cy="2049600"/>
          </a:xfrm>
          <a:prstGeom prst="rect">
            <a:avLst/>
          </a:prstGeom>
        </p:spPr>
        <p:txBody>
          <a:bodyPr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Shape 47"/>
          <p:cNvSpPr txBox="1">
            <a:spLocks noGrp="1"/>
          </p:cNvSpPr>
          <p:nvPr>
            <p:ph type="subTitle" idx="1"/>
          </p:nvPr>
        </p:nvSpPr>
        <p:spPr>
          <a:xfrm>
            <a:off x="304800" y="2626725"/>
            <a:ext cx="3704400" cy="926700"/>
          </a:xfrm>
          <a:prstGeom prst="rect">
            <a:avLst/>
          </a:prstGeom>
        </p:spPr>
        <p:txBody>
          <a:bodyPr wrap="square" lIns="91425" tIns="91425" rIns="91425" bIns="91425" anchor="t" anchorCtr="0"/>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Shape 48"/>
          <p:cNvSpPr txBox="1">
            <a:spLocks noGrp="1"/>
          </p:cNvSpPr>
          <p:nvPr>
            <p:ph type="body" idx="2"/>
          </p:nvPr>
        </p:nvSpPr>
        <p:spPr>
          <a:xfrm>
            <a:off x="4879025" y="500925"/>
            <a:ext cx="3954000" cy="4111500"/>
          </a:xfrm>
          <a:prstGeom prst="rect">
            <a:avLst/>
          </a:prstGeom>
        </p:spPr>
        <p:txBody>
          <a:bodyPr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4369000"/>
            <a:ext cx="9144000" cy="7743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52" name="Shape 52"/>
          <p:cNvSpPr txBox="1">
            <a:spLocks noGrp="1"/>
          </p:cNvSpPr>
          <p:nvPr>
            <p:ph type="body" idx="1"/>
          </p:nvPr>
        </p:nvSpPr>
        <p:spPr>
          <a:xfrm>
            <a:off x="311700" y="4521400"/>
            <a:ext cx="7979400" cy="460500"/>
          </a:xfrm>
          <a:prstGeom prst="rect">
            <a:avLst/>
          </a:prstGeom>
        </p:spPr>
        <p:txBody>
          <a:bodyPr wrap="square" lIns="91425" tIns="91425" rIns="91425" bIns="91425" anchor="ctr" anchorCtr="0"/>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Shape 5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spcAft>
                <a:spcPts val="0"/>
              </a:spcAft>
              <a:buNone/>
            </a:pPr>
            <a:fld id="{00000000-1234-1234-1234-123412341234}" type="slidenum">
              <a:rPr lang="en" sz="1000">
                <a:solidFill>
                  <a:schemeClr val="dk2"/>
                </a:solidFill>
                <a:latin typeface="Roboto"/>
                <a:ea typeface="Roboto"/>
                <a:cs typeface="Roboto"/>
                <a:sym typeface="Roboto"/>
              </a:rPr>
              <a:t>‹#›</a:t>
            </a:fld>
            <a:endParaRPr sz="1000">
              <a:solidFill>
                <a:schemeClr val="dk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311703" y="304798"/>
            <a:ext cx="8520600" cy="1504200"/>
          </a:xfrm>
          <a:prstGeom prst="rect">
            <a:avLst/>
          </a:prstGeom>
        </p:spPr>
        <p:txBody>
          <a:bodyPr wrap="square" lIns="91425" tIns="91425" rIns="91425" bIns="91425" anchor="t" anchorCtr="0">
            <a:noAutofit/>
          </a:bodyPr>
          <a:lstStyle/>
          <a:p>
            <a:pPr marL="0" lvl="0" indent="0">
              <a:spcBef>
                <a:spcPts val="0"/>
              </a:spcBef>
              <a:spcAft>
                <a:spcPts val="0"/>
              </a:spcAft>
              <a:buNone/>
            </a:pPr>
            <a:r>
              <a:rPr lang="en" sz="7700" b="1">
                <a:latin typeface="Oswald"/>
                <a:ea typeface="Oswald"/>
                <a:cs typeface="Oswald"/>
                <a:sym typeface="Oswald"/>
              </a:rPr>
              <a:t>FBLA MEETING</a:t>
            </a:r>
            <a:endParaRPr sz="7700" b="1">
              <a:latin typeface="Oswald"/>
              <a:ea typeface="Oswald"/>
              <a:cs typeface="Oswald"/>
              <a:sym typeface="Oswald"/>
            </a:endParaRPr>
          </a:p>
        </p:txBody>
      </p:sp>
      <p:sp>
        <p:nvSpPr>
          <p:cNvPr id="65" name="Shape 65"/>
          <p:cNvSpPr txBox="1">
            <a:spLocks noGrp="1"/>
          </p:cNvSpPr>
          <p:nvPr>
            <p:ph type="subTitle" idx="1"/>
          </p:nvPr>
        </p:nvSpPr>
        <p:spPr>
          <a:xfrm>
            <a:off x="523738" y="1526733"/>
            <a:ext cx="4242600" cy="738300"/>
          </a:xfrm>
          <a:prstGeom prst="rect">
            <a:avLst/>
          </a:prstGeom>
        </p:spPr>
        <p:txBody>
          <a:bodyPr wrap="square" lIns="91425" tIns="91425" rIns="91425" bIns="91425" anchor="t" anchorCtr="0">
            <a:noAutofit/>
          </a:bodyPr>
          <a:lstStyle/>
          <a:p>
            <a:pPr marL="0" lvl="0" indent="0">
              <a:spcBef>
                <a:spcPts val="0"/>
              </a:spcBef>
              <a:spcAft>
                <a:spcPts val="0"/>
              </a:spcAft>
              <a:buNone/>
            </a:pPr>
            <a:r>
              <a:rPr lang="en" sz="3900">
                <a:latin typeface="Oswald"/>
                <a:ea typeface="Oswald"/>
                <a:cs typeface="Oswald"/>
                <a:sym typeface="Oswald"/>
              </a:rPr>
              <a:t>Feb. 9, 2018</a:t>
            </a:r>
            <a:endParaRPr sz="3900">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25" y="500925"/>
            <a:ext cx="8520600" cy="623700"/>
          </a:xfrm>
          <a:prstGeom prst="rect">
            <a:avLst/>
          </a:prstGeom>
        </p:spPr>
        <p:txBody>
          <a:bodyPr wrap="square" lIns="91425" tIns="91425" rIns="91425" bIns="91425" anchor="t" anchorCtr="0">
            <a:noAutofit/>
          </a:bodyPr>
          <a:lstStyle/>
          <a:p>
            <a:pPr marL="0" lvl="0" indent="0">
              <a:spcBef>
                <a:spcPts val="0"/>
              </a:spcBef>
              <a:spcAft>
                <a:spcPts val="0"/>
              </a:spcAft>
              <a:buNone/>
            </a:pPr>
            <a:r>
              <a:rPr lang="en" sz="4400" dirty="0">
                <a:latin typeface="Oswald"/>
                <a:ea typeface="Oswald"/>
                <a:cs typeface="Oswald"/>
                <a:sym typeface="Oswald"/>
              </a:rPr>
              <a:t>FUNDRAISERS</a:t>
            </a:r>
            <a:endParaRPr sz="4400" dirty="0">
              <a:latin typeface="Oswald"/>
              <a:ea typeface="Oswald"/>
              <a:cs typeface="Oswald"/>
              <a:sym typeface="Oswald"/>
            </a:endParaRPr>
          </a:p>
        </p:txBody>
      </p:sp>
      <p:sp>
        <p:nvSpPr>
          <p:cNvPr id="71" name="Shape 71"/>
          <p:cNvSpPr txBox="1"/>
          <p:nvPr/>
        </p:nvSpPr>
        <p:spPr>
          <a:xfrm>
            <a:off x="311725" y="1297800"/>
            <a:ext cx="8520600" cy="3845700"/>
          </a:xfrm>
          <a:prstGeom prst="rect">
            <a:avLst/>
          </a:prstGeom>
          <a:noFill/>
          <a:ln>
            <a:noFill/>
          </a:ln>
        </p:spPr>
        <p:txBody>
          <a:bodyPr wrap="square" lIns="91425" tIns="91425" rIns="91425" bIns="91425" anchor="t" anchorCtr="0">
            <a:noAutofit/>
          </a:bodyPr>
          <a:lstStyle/>
          <a:p>
            <a:pPr marL="0" lvl="0" indent="0">
              <a:spcBef>
                <a:spcPts val="0"/>
              </a:spcBef>
              <a:spcAft>
                <a:spcPts val="0"/>
              </a:spcAft>
              <a:buNone/>
            </a:pPr>
            <a:r>
              <a:rPr lang="en" sz="3700" dirty="0">
                <a:latin typeface="Oswald"/>
                <a:ea typeface="Oswald"/>
                <a:cs typeface="Oswald"/>
                <a:sym typeface="Oswald"/>
              </a:rPr>
              <a:t>BUDDY SHIRTS- Jan 9-20, $12 </a:t>
            </a:r>
            <a:endParaRPr sz="3700" dirty="0">
              <a:latin typeface="Oswald"/>
              <a:ea typeface="Oswald"/>
              <a:cs typeface="Oswald"/>
              <a:sym typeface="Oswald"/>
            </a:endParaRPr>
          </a:p>
          <a:p>
            <a:pPr marL="0" lvl="0" indent="0">
              <a:spcBef>
                <a:spcPts val="0"/>
              </a:spcBef>
              <a:spcAft>
                <a:spcPts val="0"/>
              </a:spcAft>
              <a:buNone/>
            </a:pPr>
            <a:endParaRPr sz="3700" dirty="0">
              <a:latin typeface="Oswald"/>
              <a:ea typeface="Oswald"/>
              <a:cs typeface="Oswald"/>
              <a:sym typeface="Oswald"/>
            </a:endParaRPr>
          </a:p>
          <a:p>
            <a:pPr marL="0" lvl="0" indent="0">
              <a:spcBef>
                <a:spcPts val="0"/>
              </a:spcBef>
              <a:spcAft>
                <a:spcPts val="0"/>
              </a:spcAft>
              <a:buNone/>
            </a:pPr>
            <a:r>
              <a:rPr lang="en" sz="3700" dirty="0">
                <a:latin typeface="Oswald"/>
                <a:ea typeface="Oswald"/>
                <a:cs typeface="Oswald"/>
                <a:sym typeface="Oswald"/>
              </a:rPr>
              <a:t>MIRACLE MINUTE- Girls/ Boys senior night- Jan 23/26</a:t>
            </a:r>
            <a:endParaRPr sz="3700" dirty="0">
              <a:latin typeface="Oswald"/>
              <a:ea typeface="Oswald"/>
              <a:cs typeface="Oswald"/>
              <a:sym typeface="Oswald"/>
            </a:endParaRPr>
          </a:p>
          <a:p>
            <a:pPr marL="0" lvl="0" indent="0">
              <a:spcBef>
                <a:spcPts val="0"/>
              </a:spcBef>
              <a:spcAft>
                <a:spcPts val="0"/>
              </a:spcAft>
              <a:buNone/>
            </a:pPr>
            <a:endParaRPr sz="3700" dirty="0">
              <a:latin typeface="Oswald"/>
              <a:ea typeface="Oswald"/>
              <a:cs typeface="Oswald"/>
              <a:sym typeface="Oswald"/>
            </a:endParaRPr>
          </a:p>
          <a:p>
            <a:pPr marL="0" lvl="0" indent="0">
              <a:spcBef>
                <a:spcPts val="0"/>
              </a:spcBef>
              <a:spcAft>
                <a:spcPts val="0"/>
              </a:spcAft>
              <a:buNone/>
            </a:pPr>
            <a:r>
              <a:rPr lang="en" sz="3700" dirty="0">
                <a:latin typeface="Oswald"/>
                <a:ea typeface="Oswald"/>
                <a:cs typeface="Oswald"/>
                <a:sym typeface="Oswald"/>
              </a:rPr>
              <a:t>PURA VIDA BRACELETS</a:t>
            </a:r>
            <a:endParaRPr sz="3700" dirty="0">
              <a:latin typeface="Oswald"/>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38179" y="-3"/>
            <a:ext cx="8645634" cy="1653000"/>
          </a:xfrm>
          <a:prstGeom prst="rect">
            <a:avLst/>
          </a:prstGeom>
        </p:spPr>
        <p:txBody>
          <a:bodyPr wrap="square" lIns="91425" tIns="91425" rIns="91425" bIns="91425" anchor="ctr" anchorCtr="0">
            <a:noAutofit/>
          </a:bodyPr>
          <a:lstStyle/>
          <a:p>
            <a:pPr marL="0" lvl="0" indent="0">
              <a:spcBef>
                <a:spcPts val="0"/>
              </a:spcBef>
              <a:spcAft>
                <a:spcPts val="0"/>
              </a:spcAft>
              <a:buNone/>
            </a:pPr>
            <a:r>
              <a:rPr lang="en" sz="6000" dirty="0">
                <a:latin typeface="Oswald"/>
                <a:ea typeface="Oswald"/>
                <a:cs typeface="Oswald"/>
                <a:sym typeface="Oswald"/>
              </a:rPr>
              <a:t>Winter Conference</a:t>
            </a:r>
            <a:endParaRPr sz="6000" dirty="0">
              <a:latin typeface="Oswald"/>
              <a:ea typeface="Oswald"/>
              <a:cs typeface="Oswald"/>
              <a:sym typeface="Oswald"/>
            </a:endParaRPr>
          </a:p>
        </p:txBody>
      </p:sp>
      <p:sp>
        <p:nvSpPr>
          <p:cNvPr id="77" name="Shape 77"/>
          <p:cNvSpPr txBox="1"/>
          <p:nvPr/>
        </p:nvSpPr>
        <p:spPr>
          <a:xfrm>
            <a:off x="338175" y="1282806"/>
            <a:ext cx="8645638" cy="3860694"/>
          </a:xfrm>
          <a:prstGeom prst="rect">
            <a:avLst/>
          </a:prstGeom>
          <a:noFill/>
          <a:ln>
            <a:noFill/>
          </a:ln>
        </p:spPr>
        <p:txBody>
          <a:bodyPr wrap="square" lIns="91425" tIns="91425" rIns="91425" bIns="91425" anchor="t" anchorCtr="0">
            <a:noAutofit/>
          </a:bodyPr>
          <a:lstStyle/>
          <a:p>
            <a:pPr marL="0" lvl="0" indent="0">
              <a:spcBef>
                <a:spcPts val="0"/>
              </a:spcBef>
              <a:spcAft>
                <a:spcPts val="0"/>
              </a:spcAft>
              <a:buNone/>
            </a:pPr>
            <a:r>
              <a:rPr lang="en" sz="3500" dirty="0">
                <a:latin typeface="Oswald"/>
                <a:sym typeface="Oswald"/>
              </a:rPr>
              <a:t>Saturday, February 3</a:t>
            </a:r>
          </a:p>
          <a:p>
            <a:pPr marL="0" lvl="0" indent="0">
              <a:spcBef>
                <a:spcPts val="0"/>
              </a:spcBef>
              <a:spcAft>
                <a:spcPts val="0"/>
              </a:spcAft>
              <a:buNone/>
            </a:pPr>
            <a:r>
              <a:rPr lang="en" sz="3500" dirty="0">
                <a:latin typeface="Oswald"/>
                <a:sym typeface="Oswald"/>
              </a:rPr>
              <a:t>Pacific Lutheran University</a:t>
            </a:r>
            <a:br>
              <a:rPr lang="en" sz="3500" dirty="0">
                <a:latin typeface="Oswald"/>
                <a:sym typeface="Oswald"/>
              </a:rPr>
            </a:br>
            <a:r>
              <a:rPr lang="en" sz="3500" dirty="0">
                <a:latin typeface="Oswald"/>
                <a:sym typeface="Oswald"/>
              </a:rPr>
              <a:t>$30 registration fee</a:t>
            </a:r>
            <a:br>
              <a:rPr lang="en" sz="3500" dirty="0">
                <a:latin typeface="Oswald"/>
                <a:sym typeface="Oswald"/>
              </a:rPr>
            </a:br>
            <a:endParaRPr lang="en" sz="3500" dirty="0">
              <a:latin typeface="Oswald"/>
              <a:sym typeface="Oswald"/>
            </a:endParaRPr>
          </a:p>
          <a:p>
            <a:pPr marL="285750" lvl="0" indent="-285750">
              <a:spcBef>
                <a:spcPts val="0"/>
              </a:spcBef>
              <a:spcAft>
                <a:spcPts val="0"/>
              </a:spcAft>
              <a:buFont typeface="Arial" panose="020B0604020202020204" pitchFamily="34" charset="0"/>
              <a:buChar char="•"/>
            </a:pPr>
            <a:r>
              <a:rPr lang="en" sz="3500" dirty="0">
                <a:latin typeface="Oswald"/>
                <a:sym typeface="Oswald"/>
              </a:rPr>
              <a:t>Students must ride to and from on school bus</a:t>
            </a:r>
            <a:r>
              <a:rPr lang="en" dirty="0"/>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Events that are </a:t>
            </a:r>
            <a:r>
              <a:rPr lang="en-US" sz="3200" b="1" dirty="0">
                <a:solidFill>
                  <a:srgbClr val="FF0000"/>
                </a:solidFill>
              </a:rPr>
              <a:t>STRAIGHT TO STATE</a:t>
            </a:r>
            <a:r>
              <a:rPr lang="en-US" sz="3200" b="1" dirty="0"/>
              <a:t>!</a:t>
            </a:r>
          </a:p>
        </p:txBody>
      </p:sp>
      <p:sp>
        <p:nvSpPr>
          <p:cNvPr id="3" name="Content Placeholder 2"/>
          <p:cNvSpPr>
            <a:spLocks noGrp="1"/>
          </p:cNvSpPr>
          <p:nvPr>
            <p:ph idx="4294967295"/>
          </p:nvPr>
        </p:nvSpPr>
        <p:spPr>
          <a:xfrm>
            <a:off x="311700" y="1479805"/>
            <a:ext cx="8520600" cy="3485988"/>
          </a:xfrm>
        </p:spPr>
        <p:txBody>
          <a:bodyPr>
            <a:normAutofit fontScale="77500" lnSpcReduction="20000"/>
          </a:bodyPr>
          <a:lstStyle/>
          <a:p>
            <a:r>
              <a:rPr lang="en-US" sz="3500" dirty="0">
                <a:solidFill>
                  <a:srgbClr val="000000"/>
                </a:solidFill>
                <a:latin typeface="Oswald"/>
                <a:ea typeface="Arial"/>
                <a:cs typeface="Arial"/>
                <a:sym typeface="Arial"/>
              </a:rPr>
              <a:t>3D Animation, Business Financial Plan, Business Plan, Coding &amp; Programing, Computer Game &amp; Simulation Programing, Future Business Leader, and Mobile Application Development, Local Chapter Business Report, Community Service Project</a:t>
            </a:r>
          </a:p>
          <a:p>
            <a:endParaRPr lang="en-US" sz="3500" dirty="0">
              <a:solidFill>
                <a:srgbClr val="000000"/>
              </a:solidFill>
              <a:latin typeface="Oswald"/>
              <a:ea typeface="Arial"/>
              <a:cs typeface="Arial"/>
              <a:sym typeface="Arial"/>
            </a:endParaRPr>
          </a:p>
          <a:p>
            <a:r>
              <a:rPr lang="en-US" sz="3500" dirty="0">
                <a:solidFill>
                  <a:srgbClr val="000000"/>
                </a:solidFill>
                <a:latin typeface="Oswald"/>
                <a:ea typeface="Arial"/>
                <a:cs typeface="Arial"/>
                <a:sym typeface="Arial"/>
              </a:rPr>
              <a:t>Due date = March 2018</a:t>
            </a:r>
          </a:p>
          <a:p>
            <a:pPr marL="0" indent="0">
              <a:buNone/>
            </a:pPr>
            <a:endParaRPr lang="en-US" sz="1650" b="1" dirty="0"/>
          </a:p>
        </p:txBody>
      </p:sp>
    </p:spTree>
    <p:extLst>
      <p:ext uri="{BB962C8B-B14F-4D97-AF65-F5344CB8AC3E}">
        <p14:creationId xmlns:p14="http://schemas.microsoft.com/office/powerpoint/2010/main" val="338952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Events that are PRE-JUDGED!</a:t>
            </a:r>
          </a:p>
        </p:txBody>
      </p:sp>
      <p:sp>
        <p:nvSpPr>
          <p:cNvPr id="3" name="Content Placeholder 2"/>
          <p:cNvSpPr>
            <a:spLocks noGrp="1"/>
          </p:cNvSpPr>
          <p:nvPr>
            <p:ph idx="4294967295"/>
          </p:nvPr>
        </p:nvSpPr>
        <p:spPr>
          <a:xfrm>
            <a:off x="0" y="1308100"/>
            <a:ext cx="8903720" cy="3228975"/>
          </a:xfrm>
        </p:spPr>
        <p:txBody>
          <a:bodyPr>
            <a:normAutofit/>
          </a:bodyPr>
          <a:lstStyle/>
          <a:p>
            <a:pPr>
              <a:lnSpc>
                <a:spcPct val="95000"/>
              </a:lnSpc>
            </a:pPr>
            <a:r>
              <a:rPr lang="en-US" sz="2700" dirty="0">
                <a:solidFill>
                  <a:srgbClr val="000000"/>
                </a:solidFill>
                <a:latin typeface="Oswald"/>
                <a:ea typeface="Arial"/>
                <a:cs typeface="Arial"/>
              </a:rPr>
              <a:t>Job Interview (cover letter &amp; resume)</a:t>
            </a:r>
          </a:p>
          <a:p>
            <a:pPr marL="146050" indent="0">
              <a:lnSpc>
                <a:spcPct val="95000"/>
              </a:lnSpc>
              <a:buNone/>
            </a:pPr>
            <a:endParaRPr lang="en-US" sz="2700" dirty="0">
              <a:solidFill>
                <a:srgbClr val="000000"/>
              </a:solidFill>
              <a:latin typeface="Oswald"/>
              <a:ea typeface="Arial"/>
              <a:cs typeface="Arial"/>
            </a:endParaRPr>
          </a:p>
          <a:p>
            <a:pPr marL="146050" indent="0">
              <a:lnSpc>
                <a:spcPct val="95000"/>
              </a:lnSpc>
              <a:buNone/>
            </a:pPr>
            <a:r>
              <a:rPr lang="en-US" sz="2700" dirty="0">
                <a:solidFill>
                  <a:srgbClr val="000000"/>
                </a:solidFill>
                <a:latin typeface="Oswald"/>
                <a:ea typeface="Arial"/>
                <a:cs typeface="Arial"/>
              </a:rPr>
              <a:t>EVENTS PRE-JUDGED BUT NOT PREFORMED AT WINTER!</a:t>
            </a:r>
          </a:p>
          <a:p>
            <a:pPr>
              <a:lnSpc>
                <a:spcPct val="95000"/>
              </a:lnSpc>
            </a:pPr>
            <a:r>
              <a:rPr lang="en-US" sz="2700" dirty="0">
                <a:solidFill>
                  <a:srgbClr val="000000"/>
                </a:solidFill>
                <a:latin typeface="Oswald"/>
                <a:ea typeface="Arial"/>
                <a:cs typeface="Arial"/>
              </a:rPr>
              <a:t>Digital Video Production (URL)</a:t>
            </a:r>
          </a:p>
          <a:p>
            <a:pPr>
              <a:lnSpc>
                <a:spcPct val="95000"/>
              </a:lnSpc>
            </a:pPr>
            <a:r>
              <a:rPr lang="en-US" sz="2700" dirty="0">
                <a:solidFill>
                  <a:srgbClr val="000000"/>
                </a:solidFill>
                <a:latin typeface="Oswald"/>
                <a:ea typeface="Arial"/>
                <a:cs typeface="Arial"/>
              </a:rPr>
              <a:t>E-Business (URL)</a:t>
            </a:r>
          </a:p>
          <a:p>
            <a:pPr>
              <a:lnSpc>
                <a:spcPct val="95000"/>
              </a:lnSpc>
            </a:pPr>
            <a:r>
              <a:rPr lang="en-US" sz="2700" dirty="0">
                <a:solidFill>
                  <a:srgbClr val="000000"/>
                </a:solidFill>
                <a:latin typeface="Oswald"/>
                <a:ea typeface="Arial"/>
                <a:cs typeface="Arial"/>
              </a:rPr>
              <a:t>Website Design (URL)</a:t>
            </a:r>
          </a:p>
          <a:p>
            <a:endParaRPr lang="en-US" sz="1650" b="1" dirty="0"/>
          </a:p>
          <a:p>
            <a:pPr marL="0" indent="0">
              <a:buNone/>
            </a:pPr>
            <a:endParaRPr lang="en-US" sz="1650" b="1" dirty="0"/>
          </a:p>
        </p:txBody>
      </p:sp>
      <p:sp>
        <p:nvSpPr>
          <p:cNvPr id="4" name="TextBox 3"/>
          <p:cNvSpPr txBox="1"/>
          <p:nvPr/>
        </p:nvSpPr>
        <p:spPr>
          <a:xfrm>
            <a:off x="5760053" y="2891109"/>
            <a:ext cx="3257131" cy="1631216"/>
          </a:xfrm>
          <a:prstGeom prst="rect">
            <a:avLst/>
          </a:prstGeom>
          <a:noFill/>
        </p:spPr>
        <p:txBody>
          <a:bodyPr wrap="square" rtlCol="0">
            <a:spAutoFit/>
          </a:bodyPr>
          <a:lstStyle/>
          <a:p>
            <a:r>
              <a:rPr lang="en-US" sz="2000" b="1" dirty="0">
                <a:solidFill>
                  <a:srgbClr val="FF0000"/>
                </a:solidFill>
              </a:rPr>
              <a:t>***DVP, E-Business, &amp; Website Design will move onto state based on top 6 places from pre-judged score</a:t>
            </a:r>
          </a:p>
        </p:txBody>
      </p:sp>
    </p:spTree>
    <p:extLst>
      <p:ext uri="{BB962C8B-B14F-4D97-AF65-F5344CB8AC3E}">
        <p14:creationId xmlns:p14="http://schemas.microsoft.com/office/powerpoint/2010/main" val="2931163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spcAft>
                <a:spcPts val="0"/>
              </a:spcAft>
              <a:buNone/>
            </a:pPr>
            <a:r>
              <a:rPr lang="en" sz="3700">
                <a:latin typeface="Oswald"/>
                <a:ea typeface="Oswald"/>
                <a:cs typeface="Oswald"/>
                <a:sym typeface="Oswald"/>
              </a:rPr>
              <a:t>TESTING</a:t>
            </a:r>
            <a:endParaRPr sz="3700">
              <a:latin typeface="Oswald"/>
              <a:ea typeface="Oswald"/>
              <a:cs typeface="Oswald"/>
              <a:sym typeface="Oswald"/>
            </a:endParaRPr>
          </a:p>
        </p:txBody>
      </p:sp>
      <p:sp>
        <p:nvSpPr>
          <p:cNvPr id="4" name="Shape 71"/>
          <p:cNvSpPr txBox="1"/>
          <p:nvPr/>
        </p:nvSpPr>
        <p:spPr>
          <a:xfrm>
            <a:off x="311725" y="1297800"/>
            <a:ext cx="8340324" cy="3845700"/>
          </a:xfrm>
          <a:prstGeom prst="rect">
            <a:avLst/>
          </a:prstGeom>
          <a:noFill/>
          <a:ln>
            <a:noFill/>
          </a:ln>
        </p:spPr>
        <p:txBody>
          <a:bodyPr wrap="square" lIns="91425" tIns="91425" rIns="91425" bIns="91425" anchor="t" anchorCtr="0">
            <a:noAutofit/>
          </a:bodyPr>
          <a:lstStyle/>
          <a:p>
            <a:pPr marL="571500" lvl="0" indent="-571500">
              <a:spcBef>
                <a:spcPts val="0"/>
              </a:spcBef>
              <a:spcAft>
                <a:spcPts val="0"/>
              </a:spcAft>
              <a:buFont typeface="Arial" panose="020B0604020202020204" pitchFamily="34" charset="0"/>
              <a:buChar char="•"/>
            </a:pPr>
            <a:r>
              <a:rPr lang="en-US" sz="2800" dirty="0">
                <a:latin typeface="Oswald"/>
                <a:ea typeface="Oswald"/>
                <a:cs typeface="Oswald"/>
                <a:sym typeface="Oswald"/>
              </a:rPr>
              <a:t>Testing window = January 16-19</a:t>
            </a:r>
          </a:p>
          <a:p>
            <a:pPr marL="571500" lvl="0" indent="-571500">
              <a:spcBef>
                <a:spcPts val="0"/>
              </a:spcBef>
              <a:spcAft>
                <a:spcPts val="0"/>
              </a:spcAft>
              <a:buFont typeface="Arial" panose="020B0604020202020204" pitchFamily="34" charset="0"/>
              <a:buChar char="•"/>
            </a:pPr>
            <a:r>
              <a:rPr lang="en-US" sz="2800" dirty="0">
                <a:latin typeface="Oswald"/>
                <a:ea typeface="Oswald"/>
                <a:cs typeface="Oswald"/>
                <a:sym typeface="Oswald"/>
              </a:rPr>
              <a:t>Testing in Mr. Sabo’s room, 205</a:t>
            </a:r>
            <a:br>
              <a:rPr lang="en-US" sz="2800" dirty="0">
                <a:latin typeface="Oswald"/>
                <a:ea typeface="Oswald"/>
                <a:cs typeface="Oswald"/>
                <a:sym typeface="Oswald"/>
              </a:rPr>
            </a:br>
            <a:endParaRPr lang="en-US" sz="2800" dirty="0">
              <a:latin typeface="Oswald"/>
              <a:ea typeface="Oswald"/>
              <a:cs typeface="Oswald"/>
              <a:sym typeface="Oswald"/>
            </a:endParaRPr>
          </a:p>
          <a:p>
            <a:pPr marL="571500" lvl="0" indent="-571500">
              <a:spcBef>
                <a:spcPts val="0"/>
              </a:spcBef>
              <a:spcAft>
                <a:spcPts val="0"/>
              </a:spcAft>
              <a:buFont typeface="Arial" panose="020B0604020202020204" pitchFamily="34" charset="0"/>
              <a:buChar char="•"/>
            </a:pPr>
            <a:r>
              <a:rPr lang="en-US" sz="1800" dirty="0">
                <a:latin typeface="Oswald"/>
                <a:ea typeface="Oswald"/>
                <a:cs typeface="Oswald"/>
                <a:sym typeface="Oswald"/>
              </a:rPr>
              <a:t>Accounting II, Advertising, Agribusiness, Banking &amp; Financial Systems, Business Calculations, Business Communications, Business Law, Computer Problem Solving, Cyber Security, Economics, Entrepreneurship, Global Business, Health Care Admin, Hospitality Management, Insurance &amp; Risk Management, Intro to Business, Intro to Business Procedures, Intro to FBLA, Intro to Financial Math, Intro to Parliamentary Procedure, Journalism, Management Decision Making, Management Information Systems, Marketing, Organizational Leadership, Personal Finance, Sports &amp; Entertainment Management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spcAft>
                <a:spcPts val="0"/>
              </a:spcAft>
              <a:buNone/>
            </a:pPr>
            <a:r>
              <a:rPr lang="en" sz="4200" dirty="0">
                <a:latin typeface="Oswald"/>
                <a:ea typeface="Oswald"/>
                <a:cs typeface="Oswald"/>
                <a:sym typeface="Oswald"/>
              </a:rPr>
              <a:t>FINES\DUES</a:t>
            </a:r>
            <a:endParaRPr sz="4200" dirty="0">
              <a:latin typeface="Oswald"/>
              <a:ea typeface="Oswald"/>
              <a:cs typeface="Oswald"/>
              <a:sym typeface="Oswald"/>
            </a:endParaRPr>
          </a:p>
        </p:txBody>
      </p:sp>
      <p:sp>
        <p:nvSpPr>
          <p:cNvPr id="5" name="Shape 71"/>
          <p:cNvSpPr txBox="1"/>
          <p:nvPr/>
        </p:nvSpPr>
        <p:spPr>
          <a:xfrm>
            <a:off x="311725" y="1297800"/>
            <a:ext cx="8520600" cy="3845700"/>
          </a:xfrm>
          <a:prstGeom prst="rect">
            <a:avLst/>
          </a:prstGeom>
          <a:noFill/>
          <a:ln>
            <a:noFill/>
          </a:ln>
        </p:spPr>
        <p:txBody>
          <a:bodyPr wrap="square" lIns="91425" tIns="91425" rIns="91425" bIns="91425" anchor="t" anchorCtr="0">
            <a:noAutofit/>
          </a:bodyPr>
          <a:lstStyle/>
          <a:p>
            <a:pPr marL="0" lvl="0" indent="0">
              <a:spcBef>
                <a:spcPts val="0"/>
              </a:spcBef>
              <a:spcAft>
                <a:spcPts val="0"/>
              </a:spcAft>
              <a:buNone/>
            </a:pPr>
            <a:r>
              <a:rPr lang="en-US" sz="3700" dirty="0">
                <a:latin typeface="Oswald"/>
                <a:ea typeface="Oswald"/>
                <a:cs typeface="Oswald"/>
                <a:sym typeface="Oswald"/>
              </a:rPr>
              <a:t>PAY 	 YOUR        DUES        AND</a:t>
            </a:r>
            <a:br>
              <a:rPr lang="en-US" sz="3700" dirty="0">
                <a:latin typeface="Oswald"/>
                <a:ea typeface="Oswald"/>
                <a:cs typeface="Oswald"/>
                <a:sym typeface="Oswald"/>
              </a:rPr>
            </a:br>
            <a:br>
              <a:rPr lang="en-US" sz="3700" dirty="0">
                <a:latin typeface="Oswald"/>
                <a:ea typeface="Oswald"/>
                <a:cs typeface="Oswald"/>
                <a:sym typeface="Oswald"/>
              </a:rPr>
            </a:br>
            <a:r>
              <a:rPr lang="en-US" sz="3700" dirty="0">
                <a:latin typeface="Oswald"/>
                <a:ea typeface="Oswald"/>
                <a:cs typeface="Oswald"/>
                <a:sym typeface="Oswald"/>
              </a:rPr>
              <a:t>FINES</a:t>
            </a:r>
            <a:endParaRPr sz="3700" dirty="0">
              <a:latin typeface="Oswald"/>
              <a:ea typeface="Oswald"/>
              <a:cs typeface="Oswald"/>
              <a:sym typeface="Oswald"/>
            </a:endParaRPr>
          </a:p>
        </p:txBody>
      </p:sp>
      <p:pic>
        <p:nvPicPr>
          <p:cNvPr id="2" name="Picture 1"/>
          <p:cNvPicPr>
            <a:picLocks noChangeAspect="1"/>
          </p:cNvPicPr>
          <p:nvPr/>
        </p:nvPicPr>
        <p:blipFill>
          <a:blip r:embed="rId3"/>
          <a:stretch>
            <a:fillRect/>
          </a:stretch>
        </p:blipFill>
        <p:spPr>
          <a:xfrm>
            <a:off x="1428244" y="1297800"/>
            <a:ext cx="793601" cy="749648"/>
          </a:xfrm>
          <a:prstGeom prst="rect">
            <a:avLst/>
          </a:prstGeom>
        </p:spPr>
      </p:pic>
      <p:pic>
        <p:nvPicPr>
          <p:cNvPr id="7" name="Picture 6"/>
          <p:cNvPicPr>
            <a:picLocks noChangeAspect="1"/>
          </p:cNvPicPr>
          <p:nvPr/>
        </p:nvPicPr>
        <p:blipFill>
          <a:blip r:embed="rId3"/>
          <a:stretch>
            <a:fillRect/>
          </a:stretch>
        </p:blipFill>
        <p:spPr>
          <a:xfrm>
            <a:off x="3811618" y="1297800"/>
            <a:ext cx="880018" cy="831279"/>
          </a:xfrm>
          <a:prstGeom prst="rect">
            <a:avLst/>
          </a:prstGeom>
        </p:spPr>
      </p:pic>
      <p:pic>
        <p:nvPicPr>
          <p:cNvPr id="8" name="Picture 7"/>
          <p:cNvPicPr>
            <a:picLocks noChangeAspect="1"/>
          </p:cNvPicPr>
          <p:nvPr/>
        </p:nvPicPr>
        <p:blipFill>
          <a:blip r:embed="rId3"/>
          <a:stretch>
            <a:fillRect/>
          </a:stretch>
        </p:blipFill>
        <p:spPr>
          <a:xfrm>
            <a:off x="6126540" y="1297799"/>
            <a:ext cx="880018" cy="831279"/>
          </a:xfrm>
          <a:prstGeom prst="rect">
            <a:avLst/>
          </a:prstGeom>
        </p:spPr>
      </p:pic>
      <p:pic>
        <p:nvPicPr>
          <p:cNvPr id="9" name="Picture 8"/>
          <p:cNvPicPr>
            <a:picLocks noChangeAspect="1"/>
          </p:cNvPicPr>
          <p:nvPr/>
        </p:nvPicPr>
        <p:blipFill>
          <a:blip r:embed="rId3"/>
          <a:stretch>
            <a:fillRect/>
          </a:stretch>
        </p:blipFill>
        <p:spPr>
          <a:xfrm>
            <a:off x="8191529" y="1297799"/>
            <a:ext cx="880018" cy="831279"/>
          </a:xfrm>
          <a:prstGeom prst="rect">
            <a:avLst/>
          </a:prstGeom>
        </p:spPr>
      </p:pic>
      <p:pic>
        <p:nvPicPr>
          <p:cNvPr id="10" name="Picture 9"/>
          <p:cNvPicPr>
            <a:picLocks noChangeAspect="1"/>
          </p:cNvPicPr>
          <p:nvPr/>
        </p:nvPicPr>
        <p:blipFill>
          <a:blip r:embed="rId3"/>
          <a:stretch>
            <a:fillRect/>
          </a:stretch>
        </p:blipFill>
        <p:spPr>
          <a:xfrm>
            <a:off x="1825044" y="2441418"/>
            <a:ext cx="793601" cy="74964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 YOU NEED TO DO?</a:t>
            </a:r>
          </a:p>
        </p:txBody>
      </p:sp>
      <p:sp>
        <p:nvSpPr>
          <p:cNvPr id="3" name="Content Placeholder 2"/>
          <p:cNvSpPr>
            <a:spLocks noGrp="1"/>
          </p:cNvSpPr>
          <p:nvPr>
            <p:ph idx="4294967295"/>
          </p:nvPr>
        </p:nvSpPr>
        <p:spPr>
          <a:xfrm>
            <a:off x="0" y="1308100"/>
            <a:ext cx="8832300" cy="3228975"/>
          </a:xfrm>
        </p:spPr>
        <p:txBody>
          <a:bodyPr>
            <a:noAutofit/>
          </a:bodyPr>
          <a:lstStyle/>
          <a:p>
            <a:r>
              <a:rPr lang="en-US" sz="3700" dirty="0">
                <a:solidFill>
                  <a:srgbClr val="000000"/>
                </a:solidFill>
                <a:latin typeface="Oswald"/>
                <a:ea typeface="Oswald"/>
                <a:cs typeface="Oswald"/>
                <a:sym typeface="Arial"/>
              </a:rPr>
              <a:t>WORK. WORK. WORK. </a:t>
            </a:r>
          </a:p>
          <a:p>
            <a:r>
              <a:rPr lang="en-US" sz="3700" dirty="0">
                <a:solidFill>
                  <a:srgbClr val="000000"/>
                </a:solidFill>
                <a:latin typeface="Oswald"/>
                <a:ea typeface="Oswald"/>
                <a:cs typeface="Oswald"/>
                <a:sym typeface="Arial"/>
              </a:rPr>
              <a:t>Take your test on January 16-19</a:t>
            </a:r>
          </a:p>
          <a:p>
            <a:r>
              <a:rPr lang="en-US" sz="3700" dirty="0">
                <a:solidFill>
                  <a:srgbClr val="000000"/>
                </a:solidFill>
                <a:latin typeface="Oswald"/>
                <a:ea typeface="Oswald"/>
                <a:cs typeface="Oswald"/>
                <a:sym typeface="Arial"/>
              </a:rPr>
              <a:t>PAY YOUR DUES AND FINES.</a:t>
            </a:r>
          </a:p>
          <a:p>
            <a:r>
              <a:rPr lang="en-US" sz="3700" dirty="0">
                <a:solidFill>
                  <a:srgbClr val="000000"/>
                </a:solidFill>
                <a:latin typeface="Oswald"/>
                <a:ea typeface="Oswald"/>
                <a:cs typeface="Oswald"/>
                <a:sym typeface="Arial"/>
              </a:rPr>
              <a:t>Take a letter and permission slip home, and return to me ASAP. </a:t>
            </a:r>
          </a:p>
        </p:txBody>
      </p:sp>
    </p:spTree>
    <p:extLst>
      <p:ext uri="{BB962C8B-B14F-4D97-AF65-F5344CB8AC3E}">
        <p14:creationId xmlns:p14="http://schemas.microsoft.com/office/powerpoint/2010/main" val="2420683621"/>
      </p:ext>
    </p:extLst>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196</Words>
  <Application>Microsoft Office PowerPoint</Application>
  <PresentationFormat>On-screen Show (16:9)</PresentationFormat>
  <Paragraphs>35</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Oswald</vt:lpstr>
      <vt:lpstr>Merriweather</vt:lpstr>
      <vt:lpstr>Roboto</vt:lpstr>
      <vt:lpstr>MS Shell Dlg 2</vt:lpstr>
      <vt:lpstr>Wingdings 3</vt:lpstr>
      <vt:lpstr>Arial</vt:lpstr>
      <vt:lpstr>Paradigm</vt:lpstr>
      <vt:lpstr>FBLA MEETING</vt:lpstr>
      <vt:lpstr>FUNDRAISERS</vt:lpstr>
      <vt:lpstr>Winter Conference</vt:lpstr>
      <vt:lpstr>Events that are STRAIGHT TO STATE!</vt:lpstr>
      <vt:lpstr>Events that are PRE-JUDGED!</vt:lpstr>
      <vt:lpstr>TESTING</vt:lpstr>
      <vt:lpstr>FINES\DUES</vt:lpstr>
      <vt:lpstr>WHAT DO YOU NEED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FBLA MEETING</dc:title>
  <dc:creator>Peter Rustemeyer</dc:creator>
  <cp:lastModifiedBy>Peter Rustemeyer</cp:lastModifiedBy>
  <cp:revision>4</cp:revision>
  <dcterms:modified xsi:type="dcterms:W3CDTF">2018-01-09T14:28:45Z</dcterms:modified>
</cp:coreProperties>
</file>